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tiff" ContentType="image/tif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4.xml" ContentType="application/vnd.openxmlformats-officedocument.theme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1.xml" ContentType="application/vnd.openxmlformats-officedocument.presentationml.tags+xml"/>
  <Override PartName="/ppt/notesSlides/notesSlide3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notesSlides/notesSlide4.xml" ContentType="application/vnd.openxmlformats-officedocument.presentationml.notesSlide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notesSlides/notesSlide5.xml" ContentType="application/vnd.openxmlformats-officedocument.presentationml.notesSlide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notesSlides/notesSlide6.xml" ContentType="application/vnd.openxmlformats-officedocument.presentationml.notesSlide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notesSlides/notesSlide7.xml" ContentType="application/vnd.openxmlformats-officedocument.presentationml.notesSlide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notesSlides/notesSlide8.xml" ContentType="application/vnd.openxmlformats-officedocument.presentationml.notesSlide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notesSlides/notesSlide9.xml" ContentType="application/vnd.openxmlformats-officedocument.presentationml.notesSlide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920" r:id="rId2"/>
    <p:sldMasterId id="2147484105" r:id="rId3"/>
    <p:sldMasterId id="2147484118" r:id="rId4"/>
    <p:sldMasterId id="2147484145" r:id="rId5"/>
  </p:sldMasterIdLst>
  <p:notesMasterIdLst>
    <p:notesMasterId r:id="rId33"/>
  </p:notesMasterIdLst>
  <p:handoutMasterIdLst>
    <p:handoutMasterId r:id="rId34"/>
  </p:handoutMasterIdLst>
  <p:sldIdLst>
    <p:sldId id="1498" r:id="rId6"/>
    <p:sldId id="674" r:id="rId7"/>
    <p:sldId id="4412" r:id="rId8"/>
    <p:sldId id="429" r:id="rId9"/>
    <p:sldId id="675" r:id="rId10"/>
    <p:sldId id="676" r:id="rId11"/>
    <p:sldId id="677" r:id="rId12"/>
    <p:sldId id="678" r:id="rId13"/>
    <p:sldId id="4444" r:id="rId14"/>
    <p:sldId id="450" r:id="rId15"/>
    <p:sldId id="319" r:id="rId16"/>
    <p:sldId id="320" r:id="rId17"/>
    <p:sldId id="4443" r:id="rId18"/>
    <p:sldId id="322" r:id="rId19"/>
    <p:sldId id="443" r:id="rId20"/>
    <p:sldId id="452" r:id="rId21"/>
    <p:sldId id="444" r:id="rId22"/>
    <p:sldId id="4445" r:id="rId23"/>
    <p:sldId id="787" r:id="rId24"/>
    <p:sldId id="4446" r:id="rId25"/>
    <p:sldId id="683" r:id="rId26"/>
    <p:sldId id="684" r:id="rId27"/>
    <p:sldId id="685" r:id="rId28"/>
    <p:sldId id="686" r:id="rId29"/>
    <p:sldId id="687" r:id="rId30"/>
    <p:sldId id="688" r:id="rId31"/>
    <p:sldId id="4451" r:id="rId32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432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375"/>
    <p:restoredTop sz="93842"/>
  </p:normalViewPr>
  <p:slideViewPr>
    <p:cSldViewPr>
      <p:cViewPr varScale="1">
        <p:scale>
          <a:sx n="87" d="100"/>
          <a:sy n="87" d="100"/>
        </p:scale>
        <p:origin x="680" y="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21" Type="http://schemas.openxmlformats.org/officeDocument/2006/relationships/slide" Target="slides/slide16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viewProps" Target="view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presProps" Target="presProps.xml"/><Relationship Id="rId8" Type="http://schemas.openxmlformats.org/officeDocument/2006/relationships/slide" Target="slides/slide3.xml"/><Relationship Id="rId3" Type="http://schemas.openxmlformats.org/officeDocument/2006/relationships/slideMaster" Target="slideMasters/slideMaster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image" Target="../media/image7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2.wmf"/><Relationship Id="rId1" Type="http://schemas.openxmlformats.org/officeDocument/2006/relationships/image" Target="../media/image1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3019A08-F8A3-6949-A65B-E3147C278B9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FA3DF19-91AD-914C-A7F6-4AA2A7E6456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AD636FF8-CD82-7340-9DDC-BB4B4798B04E}" type="datetimeFigureOut">
              <a:rPr lang="en-US"/>
              <a:pPr>
                <a:defRPr/>
              </a:pPr>
              <a:t>5/10/19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549600E-2B3E-2641-9ECF-F25C3BA209A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017B383-3727-2745-B3D2-CA3F82DC2A8D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hangingPunct="1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36162319-6E85-4646-816B-36A2279DFC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8302EC73-6E89-F04C-A37A-7C630CCBAA4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25176FC-BDCF-954E-A852-4B4AE321B1D4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charset="0"/>
                <a:ea typeface="ＭＳ Ｐゴシック" charset="-128"/>
              </a:defRPr>
            </a:lvl1pPr>
          </a:lstStyle>
          <a:p>
            <a:pPr>
              <a:defRPr/>
            </a:pPr>
            <a:fld id="{508665FC-8110-CE40-AEBA-D6C8AEAEC0F3}" type="datetime1">
              <a:rPr lang="en-US" altLang="en-US"/>
              <a:pPr>
                <a:defRPr/>
              </a:pPr>
              <a:t>5/10/19</a:t>
            </a:fld>
            <a:endParaRPr lang="en-US" altLang="en-US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138926B2-FAB3-9A41-903D-981D5B9DDA26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00A49AD7-AD6F-3843-B037-39771241959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78FCC79-2EC2-9147-9B95-84369E686746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44E0FE6-2B29-2044-BE2C-49B3357C147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charset="0"/>
                <a:ea typeface="ＭＳ Ｐゴシック" charset="-128"/>
              </a:defRPr>
            </a:lvl1pPr>
          </a:lstStyle>
          <a:p>
            <a:pPr>
              <a:defRPr/>
            </a:pPr>
            <a:fld id="{2F9027F5-610B-044B-9264-7862524D600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7">
            <a:extLst>
              <a:ext uri="{FF2B5EF4-FFF2-40B4-BE49-F238E27FC236}">
                <a16:creationId xmlns:a16="http://schemas.microsoft.com/office/drawing/2014/main" id="{CD6E63D0-9C84-AF40-BAD9-4F8F37C3FBD5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1225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911225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911225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911225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911225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122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AC7ED5C-CC43-4E4B-9998-12DC2B018335}" type="slidenum"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122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29698" name="Rectangle 2">
            <a:extLst>
              <a:ext uri="{FF2B5EF4-FFF2-40B4-BE49-F238E27FC236}">
                <a16:creationId xmlns:a16="http://schemas.microsoft.com/office/drawing/2014/main" id="{A79B5549-C940-4C49-9CFF-185B53C47B9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699" name="Rectangle 3">
            <a:extLst>
              <a:ext uri="{FF2B5EF4-FFF2-40B4-BE49-F238E27FC236}">
                <a16:creationId xmlns:a16="http://schemas.microsoft.com/office/drawing/2014/main" id="{5687D20B-7F1F-084E-BBC2-90B498F6813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9439833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2C2EE5B-614B-436E-A061-2F06A8DE69D4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MS PGothic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624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7300" y="720725"/>
            <a:ext cx="4800600" cy="3600450"/>
          </a:xfrm>
          <a:ln/>
        </p:spPr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4725" y="4560888"/>
            <a:ext cx="5365750" cy="4319587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786948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961" name="Rectangle 7">
            <a:extLst>
              <a:ext uri="{FF2B5EF4-FFF2-40B4-BE49-F238E27FC236}">
                <a16:creationId xmlns:a16="http://schemas.microsoft.com/office/drawing/2014/main" id="{09BB001A-6860-DF43-8A31-44B970FF718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269DDF23-AE72-6141-8395-5D8E0BC37F8D}" type="slidenum">
              <a:rPr lang="en-US" altLang="en-US" smtClean="0">
                <a:solidFill>
                  <a:srgbClr val="000000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20</a:t>
            </a:fld>
            <a:endParaRPr lang="en-US" altLang="en-US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168962" name="Rectangle 2">
            <a:extLst>
              <a:ext uri="{FF2B5EF4-FFF2-40B4-BE49-F238E27FC236}">
                <a16:creationId xmlns:a16="http://schemas.microsoft.com/office/drawing/2014/main" id="{0772D036-16DE-CC45-AA2F-7EA2C95815C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8963" name="Rectangle 3">
            <a:extLst>
              <a:ext uri="{FF2B5EF4-FFF2-40B4-BE49-F238E27FC236}">
                <a16:creationId xmlns:a16="http://schemas.microsoft.com/office/drawing/2014/main" id="{A5239E1F-712D-7246-94BD-ED32871C6C7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9876144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105" name="Slide Image Placeholder 1">
            <a:extLst>
              <a:ext uri="{FF2B5EF4-FFF2-40B4-BE49-F238E27FC236}">
                <a16:creationId xmlns:a16="http://schemas.microsoft.com/office/drawing/2014/main" id="{1784A584-3312-6742-99A9-7DBCAFDDE8FB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5106" name="Notes Placeholder 2">
            <a:extLst>
              <a:ext uri="{FF2B5EF4-FFF2-40B4-BE49-F238E27FC236}">
                <a16:creationId xmlns:a16="http://schemas.microsoft.com/office/drawing/2014/main" id="{802FE930-4684-5C48-B0B8-DD6954991839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175107" name="Slide Number Placeholder 3">
            <a:extLst>
              <a:ext uri="{FF2B5EF4-FFF2-40B4-BE49-F238E27FC236}">
                <a16:creationId xmlns:a16="http://schemas.microsoft.com/office/drawing/2014/main" id="{6DB6C48A-C7FC-764C-AC98-8F3EC729B4B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518A00D-D322-1240-B797-4B365D1AB71A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7236322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7">
            <a:extLst>
              <a:ext uri="{FF2B5EF4-FFF2-40B4-BE49-F238E27FC236}">
                <a16:creationId xmlns:a16="http://schemas.microsoft.com/office/drawing/2014/main" id="{CD6E63D0-9C84-AF40-BAD9-4F8F37C3FBD5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1225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911225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911225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911225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911225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122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AC7ED5C-CC43-4E4B-9998-12DC2B018335}" type="slidenum"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122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27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29698" name="Rectangle 2">
            <a:extLst>
              <a:ext uri="{FF2B5EF4-FFF2-40B4-BE49-F238E27FC236}">
                <a16:creationId xmlns:a16="http://schemas.microsoft.com/office/drawing/2014/main" id="{A79B5549-C940-4C49-9CFF-185B53C47B9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699" name="Rectangle 3">
            <a:extLst>
              <a:ext uri="{FF2B5EF4-FFF2-40B4-BE49-F238E27FC236}">
                <a16:creationId xmlns:a16="http://schemas.microsoft.com/office/drawing/2014/main" id="{5687D20B-7F1F-084E-BBC2-90B498F6813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025061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961" name="Rectangle 7">
            <a:extLst>
              <a:ext uri="{FF2B5EF4-FFF2-40B4-BE49-F238E27FC236}">
                <a16:creationId xmlns:a16="http://schemas.microsoft.com/office/drawing/2014/main" id="{09BB001A-6860-DF43-8A31-44B970FF718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269DDF23-AE72-6141-8395-5D8E0BC37F8D}" type="slidenum">
              <a:rPr lang="en-US" altLang="en-US" smtClean="0">
                <a:solidFill>
                  <a:srgbClr val="000000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9</a:t>
            </a:fld>
            <a:endParaRPr lang="en-US" altLang="en-US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168962" name="Rectangle 2">
            <a:extLst>
              <a:ext uri="{FF2B5EF4-FFF2-40B4-BE49-F238E27FC236}">
                <a16:creationId xmlns:a16="http://schemas.microsoft.com/office/drawing/2014/main" id="{0772D036-16DE-CC45-AA2F-7EA2C95815C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8963" name="Rectangle 3">
            <a:extLst>
              <a:ext uri="{FF2B5EF4-FFF2-40B4-BE49-F238E27FC236}">
                <a16:creationId xmlns:a16="http://schemas.microsoft.com/office/drawing/2014/main" id="{A5239E1F-712D-7246-94BD-ED32871C6C7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133439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fld id="{7B9B8AE1-4404-45A7-9B20-DCFF501886B9}" type="slidenum">
              <a:rPr lang="en-US" sz="1200">
                <a:latin typeface="Arial" pitchFamily="34" charset="0"/>
              </a:rPr>
              <a:pPr/>
              <a:t>10</a:t>
            </a:fld>
            <a:endParaRPr lang="en-US" sz="1200">
              <a:latin typeface="Arial" pitchFamily="34" charset="0"/>
            </a:endParaRPr>
          </a:p>
        </p:txBody>
      </p:sp>
      <p:sp>
        <p:nvSpPr>
          <p:cNvPr id="41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7300" y="720725"/>
            <a:ext cx="4800600" cy="3600450"/>
          </a:xfrm>
          <a:ln/>
        </p:spPr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4725" y="4560888"/>
            <a:ext cx="5365750" cy="4319587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29287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9D3E8A2-5565-48EF-A448-4ED6E2C16A0B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MS PGothic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44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7300" y="720725"/>
            <a:ext cx="4800600" cy="3600450"/>
          </a:xfrm>
          <a:ln/>
        </p:spPr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4725" y="4560888"/>
            <a:ext cx="5365750" cy="4319587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344243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D701DC6-03A2-4C9B-85E3-60E1F5DE91DC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MS PGothic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46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7300" y="720725"/>
            <a:ext cx="4800600" cy="3600450"/>
          </a:xfrm>
          <a:ln/>
        </p:spPr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4725" y="4560888"/>
            <a:ext cx="5365750" cy="4319587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700582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087717A-FEA5-407B-ADB0-81FEBDED5A55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MS PGothic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48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7300" y="720725"/>
            <a:ext cx="4800600" cy="3600450"/>
          </a:xfrm>
          <a:ln/>
        </p:spPr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4725" y="4560888"/>
            <a:ext cx="5365750" cy="4319587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000218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837A38D-5307-4AB0-8536-748F8C58F427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MS PGothic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50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7300" y="720725"/>
            <a:ext cx="4800600" cy="3600450"/>
          </a:xfrm>
          <a:ln/>
        </p:spPr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4725" y="4560888"/>
            <a:ext cx="5365750" cy="4319587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669627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1D2E8EF-3E94-43E2-8EA0-B6679A5BC06D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MS PGothic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60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7300" y="720725"/>
            <a:ext cx="4800600" cy="3600450"/>
          </a:xfrm>
          <a:ln/>
        </p:spPr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4725" y="4560888"/>
            <a:ext cx="5365750" cy="4319587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663553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1D2E8EF-3E94-43E2-8EA0-B6679A5BC06D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MS PGothic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60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7300" y="720725"/>
            <a:ext cx="4800600" cy="3600450"/>
          </a:xfrm>
          <a:ln/>
        </p:spPr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4725" y="4560888"/>
            <a:ext cx="5365750" cy="4319587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73546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>
            <a:extLst>
              <a:ext uri="{FF2B5EF4-FFF2-40B4-BE49-F238E27FC236}">
                <a16:creationId xmlns:a16="http://schemas.microsoft.com/office/drawing/2014/main" id="{FAC9229C-B6E9-ED4B-8F01-0646200ED69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733F4A6B-4713-F647-83C2-51D31EBE62E2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C0BB73A9-2059-2945-A46D-2503372D080E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78BF06D5-EF02-F94A-AC66-CD789D1ABA3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000000"/>
                </a:solidFill>
                <a:latin typeface="Garamond" pitchFamily="-106" charset="0"/>
                <a:ea typeface="Arial" pitchFamily="-106" charset="0"/>
                <a:cs typeface="Arial" pitchFamily="-106" charset="0"/>
              </a:defRPr>
            </a:lvl1pPr>
          </a:lstStyle>
          <a:p>
            <a:pPr>
              <a:defRPr/>
            </a:pPr>
            <a:r>
              <a:rPr lang="en-US"/>
              <a:t>Efficient Runahead Execution</a:t>
            </a:r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441C03AE-50E4-9146-BFC0-B287FEB8653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DCB9F412-BCD2-4F48-BD06-5F845E0F6CF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fld id="{147CC9FC-AC5F-7047-9368-4ECA014114C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88525664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D23C285C-0399-BA4D-8DB5-1E34D1076E7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50CEF1F3-EE12-1346-8A36-81B43419C632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B6B7FB-36DF-0443-8CE5-B19DDAE5CB5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3338831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8F4D6D0B-5C29-D14A-BB72-21DB537C077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C4846B46-E91F-4F43-888F-1E9DD832C1C2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662876-A85D-794D-897E-44756673D4D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37730644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C82227D9-697F-E64E-83EF-A00B5C84A4A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90FAA51D-7BD7-3245-8F14-8CB2284A691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C19CB1-DACA-7646-875A-E3A12494703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60540656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>
            <a:extLst>
              <a:ext uri="{FF2B5EF4-FFF2-40B4-BE49-F238E27FC236}">
                <a16:creationId xmlns:a16="http://schemas.microsoft.com/office/drawing/2014/main" id="{FD8AD54C-B69C-C045-BA63-609741507F9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2FC130E6-0A8B-5C46-97F6-05BA50F27052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F892EEA3-B538-C04F-9723-81BED8483712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C8C68AA6-AA6B-E24F-85A2-1EF2B96564D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000000"/>
                </a:solidFill>
                <a:latin typeface="Garamond" pitchFamily="-106" charset="0"/>
                <a:ea typeface="Arial" pitchFamily="-106" charset="0"/>
                <a:cs typeface="Arial" pitchFamily="-106" charset="0"/>
              </a:defRPr>
            </a:lvl1pPr>
          </a:lstStyle>
          <a:p>
            <a:pPr>
              <a:defRPr/>
            </a:pPr>
            <a:r>
              <a:rPr lang="en-US"/>
              <a:t>Efficient Runahead Execution</a:t>
            </a:r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9B4959D1-8BC0-CE4E-ACE2-CBE1CFEC303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68242E8B-5541-434B-AFCD-1F38D7A2B14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200" smtClean="0"/>
            </a:lvl1pPr>
          </a:lstStyle>
          <a:p>
            <a:pPr>
              <a:defRPr/>
            </a:pPr>
            <a:fld id="{539510C9-12BC-DD4D-B3A7-598B83B719B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59979938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7529"/>
            <a:ext cx="8610600" cy="51937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5CD74A11-951E-DB44-8764-7EDA6185BF83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A3BC4F66-F634-8C4C-ACFF-E455D4359F6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 smtClean="0"/>
            </a:lvl1pPr>
          </a:lstStyle>
          <a:p>
            <a:pPr>
              <a:defRPr/>
            </a:pPr>
            <a:fld id="{EDED06B6-2C69-284D-99A3-4B74281122A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31167269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8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56CDA834-60CD-D748-A6DB-6400F7A1948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B0B46EF2-EDF8-0844-84D7-DE74CC8F163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 smtClean="0"/>
            </a:lvl1pPr>
          </a:lstStyle>
          <a:p>
            <a:pPr>
              <a:defRPr/>
            </a:pPr>
            <a:fld id="{7409A45F-0B17-A64D-AE7D-EC592F08FD3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78701735"/>
      </p:ext>
    </p:extLst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3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3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C918F5B1-8D30-BF4D-8753-CD6C37A89AD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3B0761DB-FC36-A247-80F6-536776D640C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 smtClean="0"/>
            </a:lvl1pPr>
          </a:lstStyle>
          <a:p>
            <a:pPr>
              <a:defRPr/>
            </a:pPr>
            <a:fld id="{6006DCE6-AC9F-2B46-87A0-89902198B84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97929907"/>
      </p:ext>
    </p:extLst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3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3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1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1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BC504684-D332-A746-873E-D6EE4AC2A203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CE2EBF98-B68A-DC41-AA09-F520461199A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 smtClean="0"/>
            </a:lvl1pPr>
          </a:lstStyle>
          <a:p>
            <a:pPr>
              <a:defRPr/>
            </a:pPr>
            <a:fld id="{57D81E7D-B33E-E54C-A408-189AFA5A1AD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0906205"/>
      </p:ext>
    </p:extLst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47289827-037E-1F49-82B5-A45C2F0D3D1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CC9431D8-707F-0E4D-898D-8FA7A7C40A15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 smtClean="0"/>
            </a:lvl1pPr>
          </a:lstStyle>
          <a:p>
            <a:pPr>
              <a:defRPr/>
            </a:pPr>
            <a:fld id="{B01F99C2-FA29-1347-BE77-0FAA8BDE75F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95023397"/>
      </p:ext>
    </p:extLst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1FEE2673-F138-6948-8553-3B2810E9653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DD107382-1487-E94C-B037-04FF2128664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 smtClean="0"/>
            </a:lvl1pPr>
          </a:lstStyle>
          <a:p>
            <a:pPr>
              <a:defRPr/>
            </a:pPr>
            <a:fld id="{497ADA88-90B8-0B4F-BDF4-44EA743F85E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35250153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7527"/>
            <a:ext cx="8610600" cy="51937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851BD790-4303-3349-A32C-589B6302A8A0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CB794D1D-7433-7E41-B8DD-9A15A11369B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D2DDDD-1012-D041-83E9-7B9F836B453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38450282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6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5" y="273055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6" y="1435105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158C2523-7B28-7242-89CD-87F2F55AE410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9D444199-18DF-AE47-B04D-510DF5F26CA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 smtClean="0"/>
            </a:lvl1pPr>
          </a:lstStyle>
          <a:p>
            <a:pPr>
              <a:defRPr/>
            </a:pPr>
            <a:fld id="{E094817F-A553-9446-B0C6-6A128BF6EE2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12442419"/>
      </p:ext>
    </p:extLst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34C8BA1F-D524-5942-9024-92DFB0D90CCA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97452D1C-6CC8-8F4C-A204-CAD13050ADF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 smtClean="0"/>
            </a:lvl1pPr>
          </a:lstStyle>
          <a:p>
            <a:pPr>
              <a:defRPr/>
            </a:pPr>
            <a:fld id="{459FDEDB-D3AF-7243-B220-C355688D094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14427757"/>
      </p:ext>
    </p:extLst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F406822E-9C83-AB46-8A3A-7EB327283BB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80524178-33E2-A549-8F0D-7702C6A68B88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 smtClean="0"/>
            </a:lvl1pPr>
          </a:lstStyle>
          <a:p>
            <a:pPr>
              <a:defRPr/>
            </a:pPr>
            <a:fld id="{D00D6AEB-25AC-814E-847D-6B6BE34349A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47061655"/>
      </p:ext>
    </p:extLst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49" y="152400"/>
            <a:ext cx="2152651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6" y="152400"/>
            <a:ext cx="6305551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E6CAF7FE-5932-0B4B-982E-265112354133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188A9FB1-504C-F44E-BA2D-5A14571D1B05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 smtClean="0"/>
            </a:lvl1pPr>
          </a:lstStyle>
          <a:p>
            <a:pPr>
              <a:defRPr/>
            </a:pPr>
            <a:fld id="{69152FEC-9E39-A54C-B7BA-504E2CB6C55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16368176"/>
      </p:ext>
    </p:extLst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228603" y="1371600"/>
            <a:ext cx="42291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10103" y="1371600"/>
            <a:ext cx="4229100" cy="4876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B1FFAAE4-E3B2-914E-8E43-B13D01E8C6E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E78689B0-1B62-1E4B-B603-F7DB82F3562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 smtClean="0"/>
            </a:lvl1pPr>
          </a:lstStyle>
          <a:p>
            <a:pPr>
              <a:defRPr/>
            </a:pPr>
            <a:fld id="{93EDC011-37C8-F346-BC29-ED8140085E0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87800365"/>
      </p:ext>
    </p:extLst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9_Title and Horizontal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9" y="435678"/>
            <a:ext cx="7592093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875" y="1362077"/>
            <a:ext cx="7896225" cy="24479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1"/>
          </p:nvPr>
        </p:nvSpPr>
        <p:spPr>
          <a:xfrm>
            <a:off x="404565" y="3886201"/>
            <a:ext cx="7896225" cy="2452382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619316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>
            <a:extLst>
              <a:ext uri="{FF2B5EF4-FFF2-40B4-BE49-F238E27FC236}">
                <a16:creationId xmlns:a16="http://schemas.microsoft.com/office/drawing/2014/main" id="{8550E3ED-E896-7E48-A30B-2085D8A377B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7 h 1000"/>
              <a:gd name="T2" fmla="*/ 0 w 1000"/>
              <a:gd name="T3" fmla="*/ 0 h 1000"/>
              <a:gd name="T4" fmla="*/ 2147483647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D5DA10FF-9D63-3D4D-B0EE-D6801F29B9D5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55009FA3-13B7-F945-8CF0-99FC1CB7C0AC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E3274CC4-3C31-E54D-A253-4130D73DC0F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000000"/>
                </a:solidFill>
                <a:latin typeface="Garamond" pitchFamily="-106" charset="0"/>
                <a:ea typeface="Arial" pitchFamily="-106" charset="0"/>
                <a:cs typeface="Arial" pitchFamily="-106" charset="0"/>
              </a:defRPr>
            </a:lvl1pPr>
          </a:lstStyle>
          <a:p>
            <a:pPr>
              <a:defRPr/>
            </a:pPr>
            <a:r>
              <a:rPr lang="en-US"/>
              <a:t>Efficient Runahead Execution</a:t>
            </a:r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2153F0E5-2598-0B4E-8FB8-35438832A94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76A35344-4CED-B446-AF03-47062C5021C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fld id="{7BEB9E71-D8D4-7446-9D70-8A15DA6EDF5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25896647"/>
      </p:ext>
    </p:extLst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7527"/>
            <a:ext cx="8610600" cy="51937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4FA21633-04E6-8D4A-A5F6-8F306A3E30A7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4CFD6D6A-3E03-3D47-8BCB-90B05E36584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D908C8-E3D5-D143-B8F7-E7AAFB30926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55110501"/>
      </p:ext>
    </p:extLst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69D6C228-CA69-3841-86C2-CBEDC6F30EA0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1B7A4051-F824-F841-A1FA-346954B6653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8153657-2427-9848-AA8A-531F880EB4C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98774529"/>
      </p:ext>
    </p:extLst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47BE944C-FF48-874A-94BD-039F2C5EB10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9CA7B1E7-D97A-884E-B16C-309ED064F46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5AD58A0-13DA-124A-B63C-DD962352C42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09749690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CD05C3F5-C703-7343-B5EF-3790AB8FED0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EAE271E9-344B-C342-901F-90A78E0110E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A60A7A-AFC3-DE45-913E-B1824DD0187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25731994"/>
      </p:ext>
    </p:extLst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B212EFAC-7B78-6B42-BA0F-A9ADC3172431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DC7BA0A2-874F-8240-B95A-8B3AF325D4C8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1EB8FEF-1794-BD4E-A88A-A598301AE20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36164425"/>
      </p:ext>
    </p:extLst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FDF86FE9-A271-3043-BDD6-F86D42E0DAD7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F79BFB93-65D9-3047-8C2F-8EA5C22728F2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A0B16C4-CDE5-9B44-AF59-D00B8B436C5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216697"/>
      </p:ext>
    </p:extLst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218B440C-3319-9747-9F3B-0021DFE5215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B9DEC265-519D-CA42-B99B-DDEBB0853014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49A141C-751E-AA46-830B-28D62803650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95199512"/>
      </p:ext>
    </p:extLst>
  </p:cSld>
  <p:clrMapOvr>
    <a:masterClrMapping/>
  </p:clrMapOvr>
  <p:transition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58CC2959-1E39-9A4B-BD30-31FDDCC45D5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01A7326B-6B0A-D848-9248-1AB64A8B080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AE11EBE-95F7-9245-938F-DCB0C2804CC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92855200"/>
      </p:ext>
    </p:extLst>
  </p:cSld>
  <p:clrMapOvr>
    <a:masterClrMapping/>
  </p:clrMapOvr>
  <p:transition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918A18DD-B4B4-574A-9BE5-36221FF00F03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790A52DC-151C-D542-9C81-CC5A4B202935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401E33C-8FDF-8A4D-A336-A5F09B39C7D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60597102"/>
      </p:ext>
    </p:extLst>
  </p:cSld>
  <p:clrMapOvr>
    <a:masterClrMapping/>
  </p:clrMapOvr>
  <p:transition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21A6F4B2-80B3-5748-ABAE-B0F2A6B5643A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75A5D978-6982-EC49-8966-03C0953FFCA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8560223-F073-A34D-9754-797C69A24C5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79902100"/>
      </p:ext>
    </p:extLst>
  </p:cSld>
  <p:clrMapOvr>
    <a:masterClrMapping/>
  </p:clrMapOvr>
  <p:transition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DC53E763-9638-694E-925C-E732E95BC635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890E1D33-AFC6-8C42-A5A6-8F739CCF541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5A3954C-5B29-7F4D-BF2E-6838E52B9DB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91600331"/>
      </p:ext>
    </p:extLst>
  </p:cSld>
  <p:clrMapOvr>
    <a:masterClrMapping/>
  </p:clrMapOvr>
  <p:transition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25BA10AE-CE9D-4B47-8294-CB6398C2CC7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853B2AFD-64DE-8046-AB0D-915824366C7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BB239AF-E198-2C45-802D-675ED34DE15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89213"/>
      </p:ext>
    </p:extLst>
  </p:cSld>
  <p:clrMapOvr>
    <a:masterClrMapping/>
  </p:clrMapOvr>
  <p:transition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/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836127360 h 1000"/>
              <a:gd name="T2" fmla="*/ 0 w 1000"/>
              <a:gd name="T3" fmla="*/ 0 h 1000"/>
              <a:gd name="T4" fmla="*/ 2147483647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" name="Line 8"/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" name="Line 10"/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000000"/>
                </a:solidFill>
                <a:latin typeface="Garamond" pitchFamily="-106" charset="0"/>
                <a:ea typeface="Arial" pitchFamily="-106" charset="0"/>
                <a:cs typeface="Arial" pitchFamily="-10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/>
              <a:t>Efficient Runahead Execution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>
                <a:cs typeface="ＭＳ Ｐゴシック" charset="0"/>
              </a:defRPr>
            </a:lvl1pPr>
          </a:lstStyle>
          <a:p>
            <a:pPr>
              <a:defRPr/>
            </a:pPr>
            <a:fld id="{2B0615E8-B7BA-A94F-8CD8-59ABAB50F7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837293"/>
      </p:ext>
    </p:extLst>
  </p:cSld>
  <p:clrMapOvr>
    <a:masterClrMapping/>
  </p:clrMapOvr>
  <p:transition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7527"/>
            <a:ext cx="8610600" cy="51937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cs typeface="ＭＳ Ｐゴシック" charset="0"/>
              </a:defRPr>
            </a:lvl1pPr>
          </a:lstStyle>
          <a:p>
            <a:pPr>
              <a:defRPr/>
            </a:pPr>
            <a:fld id="{8E574D81-B5DE-384D-B24B-566C679AE6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1463859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E0B57964-6510-C54B-B8A6-A20EC8C40A60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53CB5E82-9741-5347-AF54-D93990FAFD2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A98F22-7344-4E45-9F66-1FB9CB6BF5D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7148628"/>
      </p:ext>
    </p:extLst>
  </p:cSld>
  <p:clrMapOvr>
    <a:masterClrMapping/>
  </p:clrMapOvr>
  <p:transition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cs typeface="ＭＳ Ｐゴシック" charset="0"/>
              </a:defRPr>
            </a:lvl1pPr>
          </a:lstStyle>
          <a:p>
            <a:pPr>
              <a:defRPr/>
            </a:pPr>
            <a:fld id="{7F718DBD-A8C3-BF41-B930-E6F09B914FC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0408239"/>
      </p:ext>
    </p:extLst>
  </p:cSld>
  <p:clrMapOvr>
    <a:masterClrMapping/>
  </p:clrMapOvr>
  <p:transition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cs typeface="ＭＳ Ｐゴシック" charset="0"/>
              </a:defRPr>
            </a:lvl1pPr>
          </a:lstStyle>
          <a:p>
            <a:pPr>
              <a:defRPr/>
            </a:pPr>
            <a:fld id="{79E6F74A-33AD-9C44-A652-5BC058E4432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736780"/>
      </p:ext>
    </p:extLst>
  </p:cSld>
  <p:clrMapOvr>
    <a:masterClrMapping/>
  </p:clrMapOvr>
  <p:transition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cs typeface="ＭＳ Ｐゴシック" charset="0"/>
              </a:defRPr>
            </a:lvl1pPr>
          </a:lstStyle>
          <a:p>
            <a:pPr>
              <a:defRPr/>
            </a:pPr>
            <a:fld id="{2FE313B9-34D2-9B4F-924F-705E340D7A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272485"/>
      </p:ext>
    </p:extLst>
  </p:cSld>
  <p:clrMapOvr>
    <a:masterClrMapping/>
  </p:clrMapOvr>
  <p:transition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cs typeface="ＭＳ Ｐゴシック" charset="0"/>
              </a:defRPr>
            </a:lvl1pPr>
          </a:lstStyle>
          <a:p>
            <a:pPr>
              <a:defRPr/>
            </a:pPr>
            <a:fld id="{272681F7-101F-CD48-BD26-A7C1DB38DD7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7280837"/>
      </p:ext>
    </p:extLst>
  </p:cSld>
  <p:clrMapOvr>
    <a:masterClrMapping/>
  </p:clrMapOvr>
  <p:transition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cs typeface="ＭＳ Ｐゴシック" charset="0"/>
              </a:defRPr>
            </a:lvl1pPr>
          </a:lstStyle>
          <a:p>
            <a:pPr>
              <a:defRPr/>
            </a:pPr>
            <a:fld id="{4DA22FE8-1BF1-7945-858E-9EDF18117A7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8401639"/>
      </p:ext>
    </p:extLst>
  </p:cSld>
  <p:clrMapOvr>
    <a:masterClrMapping/>
  </p:clrMapOvr>
  <p:transition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cs typeface="ＭＳ Ｐゴシック" charset="0"/>
              </a:defRPr>
            </a:lvl1pPr>
          </a:lstStyle>
          <a:p>
            <a:pPr>
              <a:defRPr/>
            </a:pPr>
            <a:fld id="{EDECFB72-9437-4E43-B6E9-A86EC5F8479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9995608"/>
      </p:ext>
    </p:extLst>
  </p:cSld>
  <p:clrMapOvr>
    <a:masterClrMapping/>
  </p:clrMapOvr>
  <p:transition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cs typeface="ＭＳ Ｐゴシック" charset="0"/>
              </a:defRPr>
            </a:lvl1pPr>
          </a:lstStyle>
          <a:p>
            <a:pPr>
              <a:defRPr/>
            </a:pPr>
            <a:fld id="{9F1BB03A-AA9C-3441-BB02-8D748B0FE78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7184846"/>
      </p:ext>
    </p:extLst>
  </p:cSld>
  <p:clrMapOvr>
    <a:masterClrMapping/>
  </p:clrMapOvr>
  <p:transition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cs typeface="ＭＳ Ｐゴシック" charset="0"/>
              </a:defRPr>
            </a:lvl1pPr>
          </a:lstStyle>
          <a:p>
            <a:pPr>
              <a:defRPr/>
            </a:pPr>
            <a:fld id="{F09218E9-1586-4840-9706-4250AB6924D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5696535"/>
      </p:ext>
    </p:extLst>
  </p:cSld>
  <p:clrMapOvr>
    <a:masterClrMapping/>
  </p:clrMapOvr>
  <p:transition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cs typeface="ＭＳ Ｐゴシック" charset="0"/>
              </a:defRPr>
            </a:lvl1pPr>
          </a:lstStyle>
          <a:p>
            <a:pPr>
              <a:defRPr/>
            </a:pPr>
            <a:fld id="{0C7C5289-DED0-BF4F-8007-4B3A361AC98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7190750"/>
      </p:ext>
    </p:extLst>
  </p:cSld>
  <p:clrMapOvr>
    <a:masterClrMapping/>
  </p:clrMapOvr>
  <p:transition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cs typeface="ＭＳ Ｐゴシック" charset="0"/>
              </a:defRPr>
            </a:lvl1pPr>
          </a:lstStyle>
          <a:p>
            <a:pPr>
              <a:defRPr/>
            </a:pPr>
            <a:fld id="{177E2285-5DCA-104D-A461-AF822D41BD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9573019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4756623A-251F-9A42-B1C6-09CCBE06210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BF46CCAA-B03B-EB40-B8FB-5456F856200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77D602-C2B8-2A41-A31B-54965D141FE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29663335"/>
      </p:ext>
    </p:extLst>
  </p:cSld>
  <p:clrMapOvr>
    <a:masterClrMapping/>
  </p:clrMapOvr>
  <p:transition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>
            <a:extLst>
              <a:ext uri="{FF2B5EF4-FFF2-40B4-BE49-F238E27FC236}">
                <a16:creationId xmlns:a16="http://schemas.microsoft.com/office/drawing/2014/main" id="{A68ED70B-73E0-1A43-BAAD-140982274B3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40D2E238-C648-A940-9B7B-972AE0659632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D54BBF8F-ECA8-AD4F-B952-3B56CEF29F15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135BD37C-EF84-E14A-8FA9-6E871426D31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000000"/>
                </a:solidFill>
                <a:latin typeface="Garamond" charset="0"/>
                <a:ea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Efficient Runahead Execution</a:t>
            </a:r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79520A33-EADB-4D48-A0C8-D4DA821B344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891EDA3E-56CF-E64B-9A39-9A3AFC00C4A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200" smtClean="0"/>
            </a:lvl1pPr>
          </a:lstStyle>
          <a:p>
            <a:pPr>
              <a:defRPr/>
            </a:pPr>
            <a:fld id="{24D877CE-8C2D-894A-A7C5-BB6D1A3188B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97589017"/>
      </p:ext>
    </p:extLst>
  </p:cSld>
  <p:clrMapOvr>
    <a:masterClrMapping/>
  </p:clrMapOvr>
  <p:transition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7527"/>
            <a:ext cx="8610600" cy="51937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FFC86844-FA91-F048-BEB2-BA9781507ED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1EFA73D9-5F25-2E4F-BA37-22483343787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 smtClean="0"/>
            </a:lvl1pPr>
          </a:lstStyle>
          <a:p>
            <a:pPr>
              <a:defRPr/>
            </a:pPr>
            <a:fld id="{F2A7E1F0-2A07-F348-A4CF-29358DBEE88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49143957"/>
      </p:ext>
    </p:extLst>
  </p:cSld>
  <p:clrMapOvr>
    <a:masterClrMapping/>
  </p:clrMapOvr>
  <p:transition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C2745AE7-D17D-1E4E-A13C-9DF77212705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97B4233D-E5AA-E547-988E-777ABB33913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 smtClean="0"/>
            </a:lvl1pPr>
          </a:lstStyle>
          <a:p>
            <a:pPr>
              <a:defRPr/>
            </a:pPr>
            <a:fld id="{B2BFE9CE-D1E2-CD43-9D64-E051EF798F5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59184923"/>
      </p:ext>
    </p:extLst>
  </p:cSld>
  <p:clrMapOvr>
    <a:masterClrMapping/>
  </p:clrMapOvr>
  <p:transition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2D90869E-0F2B-2E44-8EA2-F0E90B9BD27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D2BEFB27-4AB2-BB4D-A752-FCA85F9F828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 smtClean="0"/>
            </a:lvl1pPr>
          </a:lstStyle>
          <a:p>
            <a:pPr>
              <a:defRPr/>
            </a:pPr>
            <a:fld id="{D8BEAD14-7B11-6840-8702-F1622620C36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45408706"/>
      </p:ext>
    </p:extLst>
  </p:cSld>
  <p:clrMapOvr>
    <a:masterClrMapping/>
  </p:clrMapOvr>
  <p:transition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F1B47A8C-2715-8B4C-A5CA-3182971D8DE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E06BEEDD-253F-5347-AAC5-9A3073427BA2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 smtClean="0"/>
            </a:lvl1pPr>
          </a:lstStyle>
          <a:p>
            <a:pPr>
              <a:defRPr/>
            </a:pPr>
            <a:fld id="{6060E0EF-41BE-8F41-A83F-F4808BEBF8B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14021277"/>
      </p:ext>
    </p:extLst>
  </p:cSld>
  <p:clrMapOvr>
    <a:masterClrMapping/>
  </p:clrMapOvr>
  <p:transition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3F2373C3-6B30-1542-84FC-B9463FCEFEF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9601D3BB-B830-624A-9B81-9AC2ABE800A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 smtClean="0"/>
            </a:lvl1pPr>
          </a:lstStyle>
          <a:p>
            <a:pPr>
              <a:defRPr/>
            </a:pPr>
            <a:fld id="{2356A0E2-8183-AB46-87C5-4A72054092E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3148885"/>
      </p:ext>
    </p:extLst>
  </p:cSld>
  <p:clrMapOvr>
    <a:masterClrMapping/>
  </p:clrMapOvr>
  <p:transition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32E85A3E-77CC-0746-99FE-99C40F44F6FA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A0C46723-E122-BF45-8E47-9040553DB42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 smtClean="0"/>
            </a:lvl1pPr>
          </a:lstStyle>
          <a:p>
            <a:pPr>
              <a:defRPr/>
            </a:pPr>
            <a:fld id="{019D3AF5-B5A7-FB41-9FA0-624B5DF56DD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68271179"/>
      </p:ext>
    </p:extLst>
  </p:cSld>
  <p:clrMapOvr>
    <a:masterClrMapping/>
  </p:clrMapOvr>
  <p:transition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6326B1BE-197C-DC45-9761-B311AE3C39F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B5B8F0EC-9DC5-344B-BDD6-19F235461F0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 smtClean="0"/>
            </a:lvl1pPr>
          </a:lstStyle>
          <a:p>
            <a:pPr>
              <a:defRPr/>
            </a:pPr>
            <a:fld id="{BCB6A03F-44FD-7149-8A2D-AA96CBCBA98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53510640"/>
      </p:ext>
    </p:extLst>
  </p:cSld>
  <p:clrMapOvr>
    <a:masterClrMapping/>
  </p:clrMapOvr>
  <p:transition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03FC797B-7765-EA4D-940D-E2944DD86E7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DBBBC207-3A60-3C40-8C07-7712B0001648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 smtClean="0"/>
            </a:lvl1pPr>
          </a:lstStyle>
          <a:p>
            <a:pPr>
              <a:defRPr/>
            </a:pPr>
            <a:fld id="{A283EE2E-E1F5-564C-A4A7-077A4848573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26456272"/>
      </p:ext>
    </p:extLst>
  </p:cSld>
  <p:clrMapOvr>
    <a:masterClrMapping/>
  </p:clrMapOvr>
  <p:transition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FEDE4100-899C-E347-9C7A-F90D749FD875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4A931F1F-5951-034A-BC29-B3A2534AB98C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 smtClean="0"/>
            </a:lvl1pPr>
          </a:lstStyle>
          <a:p>
            <a:pPr>
              <a:defRPr/>
            </a:pPr>
            <a:fld id="{AFA39035-9B61-AF43-A831-46D0233F414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15586922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C2B6234A-5BED-6344-8B6B-1F834DA8C52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A84631B0-D144-E14D-B982-0FF10CE765E8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FE2DCC-6BFC-794D-A17A-050073B4559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59920507"/>
      </p:ext>
    </p:extLst>
  </p:cSld>
  <p:clrMapOvr>
    <a:masterClrMapping/>
  </p:clrMapOvr>
  <p:transition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A9A158E4-C9E1-F242-9FD3-19CDF5DFAD30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3D9C72C4-E5B3-FE43-A7E8-EC24575D36D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 smtClean="0"/>
            </a:lvl1pPr>
          </a:lstStyle>
          <a:p>
            <a:pPr>
              <a:defRPr/>
            </a:pPr>
            <a:fld id="{E1F1F556-F429-3B48-9C83-C22738692BD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96320225"/>
      </p:ext>
    </p:extLst>
  </p:cSld>
  <p:clrMapOvr>
    <a:masterClrMapping/>
  </p:clrMapOvr>
  <p:transition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11007106-B0D7-B042-9B46-2489A61915A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A4A13AC9-A4C2-C24D-BD9B-EB63D50A5455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 smtClean="0"/>
            </a:lvl1pPr>
          </a:lstStyle>
          <a:p>
            <a:pPr>
              <a:defRPr/>
            </a:pPr>
            <a:fld id="{BE721D1B-75BE-2E43-B109-F513DA0BA5A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53260357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FD5BD9A1-C630-2840-8720-228C3C3FFD53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4D3F9F17-3FA4-D947-8299-4C55D0A7A51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DFF30A-5D4C-1245-B756-3098E062A6D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528873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A0FE2D55-FD9D-BD45-B404-4CC227985DA5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1D473EB9-520E-E54B-BA9B-A39B67ACBC6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EF0FFB-28EA-0147-A0DF-65A51093ABB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43084220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E8485B26-6313-0B41-AD2A-6A7F8813BB1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32802AEB-D498-0947-8298-EEEEAE0AFC6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A1E6FC-2EE2-4B4E-8835-E36E6E45638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77733374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8.xml"/><Relationship Id="rId7" Type="http://schemas.openxmlformats.org/officeDocument/2006/relationships/slideLayout" Target="../slideLayouts/slideLayout32.xml"/><Relationship Id="rId12" Type="http://schemas.openxmlformats.org/officeDocument/2006/relationships/slideLayout" Target="../slideLayouts/slideLayout37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35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12" Type="http://schemas.openxmlformats.org/officeDocument/2006/relationships/slideLayout" Target="../slideLayouts/slideLayout49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11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7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2.xml"/><Relationship Id="rId7" Type="http://schemas.openxmlformats.org/officeDocument/2006/relationships/slideLayout" Target="../slideLayouts/slideLayout56.xml"/><Relationship Id="rId12" Type="http://schemas.openxmlformats.org/officeDocument/2006/relationships/slideLayout" Target="../slideLayouts/slideLayout61.xml"/><Relationship Id="rId2" Type="http://schemas.openxmlformats.org/officeDocument/2006/relationships/slideLayout" Target="../slideLayouts/slideLayout51.xml"/><Relationship Id="rId1" Type="http://schemas.openxmlformats.org/officeDocument/2006/relationships/slideLayout" Target="../slideLayouts/slideLayout50.xml"/><Relationship Id="rId6" Type="http://schemas.openxmlformats.org/officeDocument/2006/relationships/slideLayout" Target="../slideLayouts/slideLayout55.xml"/><Relationship Id="rId11" Type="http://schemas.openxmlformats.org/officeDocument/2006/relationships/slideLayout" Target="../slideLayouts/slideLayout60.xml"/><Relationship Id="rId5" Type="http://schemas.openxmlformats.org/officeDocument/2006/relationships/slideLayout" Target="../slideLayouts/slideLayout54.xml"/><Relationship Id="rId10" Type="http://schemas.openxmlformats.org/officeDocument/2006/relationships/slideLayout" Target="../slideLayouts/slideLayout59.xml"/><Relationship Id="rId4" Type="http://schemas.openxmlformats.org/officeDocument/2006/relationships/slideLayout" Target="../slideLayouts/slideLayout53.xml"/><Relationship Id="rId9" Type="http://schemas.openxmlformats.org/officeDocument/2006/relationships/slideLayout" Target="../slideLayouts/slideLayout5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026">
            <a:extLst>
              <a:ext uri="{FF2B5EF4-FFF2-40B4-BE49-F238E27FC236}">
                <a16:creationId xmlns:a16="http://schemas.microsoft.com/office/drawing/2014/main" id="{C391B3F4-0E22-094F-B867-A3D97975AD1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1027">
            <a:extLst>
              <a:ext uri="{FF2B5EF4-FFF2-40B4-BE49-F238E27FC236}">
                <a16:creationId xmlns:a16="http://schemas.microsoft.com/office/drawing/2014/main" id="{49AF7052-6A08-084D-A78D-C72389431A5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898525"/>
            <a:ext cx="8610600" cy="523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FED639B4-515C-F341-AE77-64E4CCB410A9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00000"/>
                </a:solidFill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7A5E43F3-809D-4A46-820A-514CE40526D8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solidFill>
                  <a:srgbClr val="000000"/>
                </a:solidFill>
                <a:latin typeface="Garamond" charset="0"/>
                <a:ea typeface="ＭＳ Ｐゴシック" charset="-128"/>
              </a:defRPr>
            </a:lvl1pPr>
          </a:lstStyle>
          <a:p>
            <a:pPr>
              <a:defRPr/>
            </a:pPr>
            <a:fld id="{2F0902CA-F857-8745-B959-CB493F24705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030" name="Line 1032">
            <a:extLst>
              <a:ext uri="{FF2B5EF4-FFF2-40B4-BE49-F238E27FC236}">
                <a16:creationId xmlns:a16="http://schemas.microsoft.com/office/drawing/2014/main" id="{473C8EFB-2A22-C945-B8FC-BFFDA48BDD02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481763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1" name="Line 1033">
            <a:extLst>
              <a:ext uri="{FF2B5EF4-FFF2-40B4-BE49-F238E27FC236}">
                <a16:creationId xmlns:a16="http://schemas.microsoft.com/office/drawing/2014/main" id="{233F7918-2360-2E4A-8D39-1BFBE3F69242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228600" y="898525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43" r:id="rId1"/>
    <p:sldLayoutId id="2147484021" r:id="rId2"/>
    <p:sldLayoutId id="2147484022" r:id="rId3"/>
    <p:sldLayoutId id="2147484023" r:id="rId4"/>
    <p:sldLayoutId id="2147484024" r:id="rId5"/>
    <p:sldLayoutId id="2147484025" r:id="rId6"/>
    <p:sldLayoutId id="2147484026" r:id="rId7"/>
    <p:sldLayoutId id="2147484027" r:id="rId8"/>
    <p:sldLayoutId id="2147484028" r:id="rId9"/>
    <p:sldLayoutId id="2147484029" r:id="rId10"/>
    <p:sldLayoutId id="2147484030" r:id="rId11"/>
    <p:sldLayoutId id="2147484031" r:id="rId1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  <a:ea typeface="ＭＳ Ｐゴシック" pitchFamily="-106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ＭＳ Ｐゴシック" pitchFamily="-106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  <a:ea typeface="ＭＳ Ｐゴシック" pitchFamily="-106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1026">
            <a:extLst>
              <a:ext uri="{FF2B5EF4-FFF2-40B4-BE49-F238E27FC236}">
                <a16:creationId xmlns:a16="http://schemas.microsoft.com/office/drawing/2014/main" id="{A16B65A6-77FC-A64C-8D49-EB1A41EE2FA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54275" name="Rectangle 1027">
            <a:extLst>
              <a:ext uri="{FF2B5EF4-FFF2-40B4-BE49-F238E27FC236}">
                <a16:creationId xmlns:a16="http://schemas.microsoft.com/office/drawing/2014/main" id="{E97412E7-37B7-E24F-BD58-1BCC9F81AD5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898525"/>
            <a:ext cx="8610600" cy="523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E2720296-8B91-D64B-9FD7-7AF64C732379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00000"/>
                </a:solidFill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39D3AC41-115F-0845-A7A4-47BF361B1873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 smtClean="0">
                <a:solidFill>
                  <a:srgbClr val="000000"/>
                </a:solidFill>
                <a:latin typeface="Garamond" charset="0"/>
                <a:ea typeface="ＭＳ Ｐゴシック" charset="-128"/>
              </a:defRPr>
            </a:lvl1pPr>
          </a:lstStyle>
          <a:p>
            <a:pPr>
              <a:defRPr/>
            </a:pPr>
            <a:fld id="{056277A3-A02A-4742-9093-923A64C96CF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54278" name="Line 1032">
            <a:extLst>
              <a:ext uri="{FF2B5EF4-FFF2-40B4-BE49-F238E27FC236}">
                <a16:creationId xmlns:a16="http://schemas.microsoft.com/office/drawing/2014/main" id="{C3B602A3-FBD1-D349-9568-55F9B6F2E88F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481763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4279" name="Line 1033">
            <a:extLst>
              <a:ext uri="{FF2B5EF4-FFF2-40B4-BE49-F238E27FC236}">
                <a16:creationId xmlns:a16="http://schemas.microsoft.com/office/drawing/2014/main" id="{0E380602-0D9B-8748-87F4-70360AC00C1B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228600" y="898525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69" r:id="rId1"/>
    <p:sldLayoutId id="2147484070" r:id="rId2"/>
    <p:sldLayoutId id="2147484071" r:id="rId3"/>
    <p:sldLayoutId id="2147484072" r:id="rId4"/>
    <p:sldLayoutId id="2147484073" r:id="rId5"/>
    <p:sldLayoutId id="2147484074" r:id="rId6"/>
    <p:sldLayoutId id="2147484075" r:id="rId7"/>
    <p:sldLayoutId id="2147484076" r:id="rId8"/>
    <p:sldLayoutId id="2147484077" r:id="rId9"/>
    <p:sldLayoutId id="2147484078" r:id="rId10"/>
    <p:sldLayoutId id="2147484079" r:id="rId11"/>
    <p:sldLayoutId id="2147484080" r:id="rId12"/>
    <p:sldLayoutId id="2147484144" r:id="rId13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  <a:ea typeface="ＭＳ Ｐゴシック" pitchFamily="-106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ＭＳ Ｐゴシック" pitchFamily="-106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  <a:ea typeface="ＭＳ Ｐゴシック" pitchFamily="-106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026">
            <a:extLst>
              <a:ext uri="{FF2B5EF4-FFF2-40B4-BE49-F238E27FC236}">
                <a16:creationId xmlns:a16="http://schemas.microsoft.com/office/drawing/2014/main" id="{30AEAA4F-EDAA-504E-B5B4-CF8F1445144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1027">
            <a:extLst>
              <a:ext uri="{FF2B5EF4-FFF2-40B4-BE49-F238E27FC236}">
                <a16:creationId xmlns:a16="http://schemas.microsoft.com/office/drawing/2014/main" id="{931EF2BB-3B54-DF43-8685-B93DB79050E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898525"/>
            <a:ext cx="8610600" cy="523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D624DA32-BF01-BA4E-9E10-47ABCA882457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000000"/>
                </a:solidFill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44215C59-8EB3-1A4D-A592-4164F6136CDB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600">
                <a:solidFill>
                  <a:srgbClr val="000000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</a:lstStyle>
          <a:p>
            <a:fld id="{DECE033A-9A2F-7340-883E-492A11F8D221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1030" name="Line 1032">
            <a:extLst>
              <a:ext uri="{FF2B5EF4-FFF2-40B4-BE49-F238E27FC236}">
                <a16:creationId xmlns:a16="http://schemas.microsoft.com/office/drawing/2014/main" id="{A41FD444-C3E5-724B-8630-9A1D244BB14A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481763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1" name="Line 1033">
            <a:extLst>
              <a:ext uri="{FF2B5EF4-FFF2-40B4-BE49-F238E27FC236}">
                <a16:creationId xmlns:a16="http://schemas.microsoft.com/office/drawing/2014/main" id="{BB4891C3-E885-DD41-A36B-469362AEF1D8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228600" y="898525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85577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06" r:id="rId1"/>
    <p:sldLayoutId id="2147484107" r:id="rId2"/>
    <p:sldLayoutId id="2147484108" r:id="rId3"/>
    <p:sldLayoutId id="2147484109" r:id="rId4"/>
    <p:sldLayoutId id="2147484110" r:id="rId5"/>
    <p:sldLayoutId id="2147484111" r:id="rId6"/>
    <p:sldLayoutId id="2147484112" r:id="rId7"/>
    <p:sldLayoutId id="2147484113" r:id="rId8"/>
    <p:sldLayoutId id="2147484114" r:id="rId9"/>
    <p:sldLayoutId id="2147484115" r:id="rId10"/>
    <p:sldLayoutId id="2147484116" r:id="rId11"/>
    <p:sldLayoutId id="2147484117" r:id="rId1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  <a:ea typeface="ＭＳ Ｐゴシック" pitchFamily="-106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ＭＳ Ｐゴシック" pitchFamily="-106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  <a:ea typeface="ＭＳ Ｐゴシック" pitchFamily="-106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1026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4339" name="Rectangle 10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898525"/>
            <a:ext cx="8610600" cy="5235575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0357" name="Rectangle 102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000000"/>
                </a:solidFill>
                <a:latin typeface="Garamond"/>
                <a:ea typeface="+mn-ea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en-US"/>
          </a:p>
        </p:txBody>
      </p:sp>
      <p:sp>
        <p:nvSpPr>
          <p:cNvPr id="100358" name="Rectangle 103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600">
                <a:solidFill>
                  <a:srgbClr val="000000"/>
                </a:solidFill>
                <a:latin typeface="Garamond" charset="0"/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27335F6-6954-3C40-A4A8-B5A9BB3542FD}" type="slidenum">
              <a:rPr lang="en-US">
                <a:ea typeface="ＭＳ Ｐゴシック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ea typeface="ＭＳ Ｐゴシック" charset="0"/>
            </a:endParaRPr>
          </a:p>
        </p:txBody>
      </p:sp>
      <p:sp>
        <p:nvSpPr>
          <p:cNvPr id="14342" name="Line 1032"/>
          <p:cNvSpPr>
            <a:spLocks noChangeShapeType="1"/>
          </p:cNvSpPr>
          <p:nvPr/>
        </p:nvSpPr>
        <p:spPr bwMode="auto">
          <a:xfrm>
            <a:off x="228600" y="6481763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4343" name="Line 1033"/>
          <p:cNvSpPr>
            <a:spLocks noChangeShapeType="1"/>
          </p:cNvSpPr>
          <p:nvPr userDrawn="1"/>
        </p:nvSpPr>
        <p:spPr bwMode="auto">
          <a:xfrm>
            <a:off x="228600" y="898525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37659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19" r:id="rId1"/>
    <p:sldLayoutId id="2147484120" r:id="rId2"/>
    <p:sldLayoutId id="2147484121" r:id="rId3"/>
    <p:sldLayoutId id="2147484122" r:id="rId4"/>
    <p:sldLayoutId id="2147484123" r:id="rId5"/>
    <p:sldLayoutId id="2147484124" r:id="rId6"/>
    <p:sldLayoutId id="2147484125" r:id="rId7"/>
    <p:sldLayoutId id="2147484126" r:id="rId8"/>
    <p:sldLayoutId id="2147484127" r:id="rId9"/>
    <p:sldLayoutId id="2147484128" r:id="rId10"/>
    <p:sldLayoutId id="2147484129" r:id="rId11"/>
    <p:sldLayoutId id="2147484130" r:id="rId1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pitchFamily="-106" charset="-128"/>
          <a:cs typeface="ＭＳ Ｐゴシック" pitchFamily="-106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pitchFamily="-106" charset="-128"/>
          <a:cs typeface="ＭＳ Ｐゴシック" pitchFamily="-106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pitchFamily="-106" charset="-128"/>
          <a:cs typeface="ＭＳ Ｐゴシック" pitchFamily="-106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pitchFamily="-106" charset="-128"/>
          <a:cs typeface="ＭＳ Ｐゴシック" pitchFamily="-106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pitchFamily="-106" charset="-128"/>
          <a:cs typeface="ＭＳ Ｐゴシック" pitchFamily="-106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charset="0"/>
        <a:buChar char="n"/>
        <a:defRPr sz="2400">
          <a:solidFill>
            <a:schemeClr val="tx1"/>
          </a:solidFill>
          <a:latin typeface="+mn-lt"/>
          <a:ea typeface="ＭＳ Ｐゴシック" pitchFamily="-106" charset="-128"/>
          <a:cs typeface="ＭＳ Ｐゴシック" pitchFamily="-106" charset="-128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charset="0"/>
        <a:buChar char="q"/>
        <a:defRPr sz="2200">
          <a:solidFill>
            <a:schemeClr val="tx1"/>
          </a:solidFill>
          <a:latin typeface="+mn-lt"/>
          <a:ea typeface="ＭＳ Ｐゴシック" pitchFamily="-106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charset="0"/>
        <a:buChar char="n"/>
        <a:defRPr sz="2000">
          <a:solidFill>
            <a:schemeClr val="tx1"/>
          </a:solidFill>
          <a:latin typeface="+mn-lt"/>
          <a:ea typeface="ＭＳ Ｐゴシック" pitchFamily="-106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charset="0"/>
        <a:buChar char="q"/>
        <a:defRPr>
          <a:solidFill>
            <a:schemeClr val="tx1"/>
          </a:solidFill>
          <a:latin typeface="+mn-lt"/>
          <a:ea typeface="ＭＳ Ｐゴシック" pitchFamily="-106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charset="0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1026">
            <a:extLst>
              <a:ext uri="{FF2B5EF4-FFF2-40B4-BE49-F238E27FC236}">
                <a16:creationId xmlns:a16="http://schemas.microsoft.com/office/drawing/2014/main" id="{3B952AC6-1463-D245-95ED-74BECC6EBFD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67587" name="Rectangle 1027">
            <a:extLst>
              <a:ext uri="{FF2B5EF4-FFF2-40B4-BE49-F238E27FC236}">
                <a16:creationId xmlns:a16="http://schemas.microsoft.com/office/drawing/2014/main" id="{4393E1B6-09E4-174E-A8E9-479CA49B4FE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898525"/>
            <a:ext cx="8610600" cy="523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08591EBF-3630-B447-99EB-B420ED3BCE09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00000"/>
                </a:solidFill>
                <a:latin typeface="Garamond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317CD1A4-FE98-F94E-B1EB-5E90D402AD44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 smtClean="0">
                <a:solidFill>
                  <a:srgbClr val="000000"/>
                </a:solidFill>
                <a:latin typeface="Garamond" charset="0"/>
                <a:ea typeface="ＭＳ Ｐゴシック" charset="-128"/>
              </a:defRPr>
            </a:lvl1pPr>
          </a:lstStyle>
          <a:p>
            <a:pPr>
              <a:defRPr/>
            </a:pPr>
            <a:fld id="{F6FA6608-86F8-7342-B847-3871A6D5A84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67590" name="Line 1032">
            <a:extLst>
              <a:ext uri="{FF2B5EF4-FFF2-40B4-BE49-F238E27FC236}">
                <a16:creationId xmlns:a16="http://schemas.microsoft.com/office/drawing/2014/main" id="{7BA9A563-AFC3-2D4D-8426-EF137EE6D72F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481763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7591" name="Line 1033">
            <a:extLst>
              <a:ext uri="{FF2B5EF4-FFF2-40B4-BE49-F238E27FC236}">
                <a16:creationId xmlns:a16="http://schemas.microsoft.com/office/drawing/2014/main" id="{6EDB1C14-AB5D-4F40-AA24-9FB98DA64D40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898525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25266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46" r:id="rId1"/>
    <p:sldLayoutId id="2147484147" r:id="rId2"/>
    <p:sldLayoutId id="2147484148" r:id="rId3"/>
    <p:sldLayoutId id="2147484149" r:id="rId4"/>
    <p:sldLayoutId id="2147484150" r:id="rId5"/>
    <p:sldLayoutId id="2147484151" r:id="rId6"/>
    <p:sldLayoutId id="2147484152" r:id="rId7"/>
    <p:sldLayoutId id="2147484153" r:id="rId8"/>
    <p:sldLayoutId id="2147484154" r:id="rId9"/>
    <p:sldLayoutId id="2147484155" r:id="rId10"/>
    <p:sldLayoutId id="2147484156" r:id="rId11"/>
    <p:sldLayoutId id="2147484157" r:id="rId1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pitchFamily="-107" charset="-128"/>
          <a:cs typeface="ＭＳ Ｐゴシック" pitchFamily="-107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pitchFamily="-107" charset="-128"/>
          <a:cs typeface="ＭＳ Ｐゴシック" pitchFamily="-107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pitchFamily="-107" charset="-128"/>
          <a:cs typeface="ＭＳ Ｐゴシック" pitchFamily="-107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pitchFamily="-107" charset="-128"/>
          <a:cs typeface="ＭＳ Ｐゴシック" pitchFamily="-107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pitchFamily="-107" charset="-128"/>
          <a:cs typeface="ＭＳ Ｐゴシック" pitchFamily="-107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ＭＳ Ｐゴシック" pitchFamily="-107" charset="-128"/>
          <a:cs typeface="ＭＳ Ｐゴシック" pitchFamily="-107" charset="-128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  <a:ea typeface="ＭＳ Ｐゴシック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ＭＳ Ｐゴシック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  <a:ea typeface="ＭＳ Ｐゴシック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  <a:ea typeface="ＭＳ Ｐゴシック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4.xml"/><Relationship Id="rId1" Type="http://schemas.openxmlformats.org/officeDocument/2006/relationships/tags" Target="../tags/tag1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.bin"/><Relationship Id="rId3" Type="http://schemas.openxmlformats.org/officeDocument/2006/relationships/tags" Target="../tags/tag3.xml"/><Relationship Id="rId7" Type="http://schemas.openxmlformats.org/officeDocument/2006/relationships/notesSlide" Target="../notesSlides/notesSlide4.xml"/><Relationship Id="rId2" Type="http://schemas.openxmlformats.org/officeDocument/2006/relationships/tags" Target="../tags/tag2.xml"/><Relationship Id="rId1" Type="http://schemas.openxmlformats.org/officeDocument/2006/relationships/vmlDrawing" Target="../drawings/vmlDrawing1.vml"/><Relationship Id="rId6" Type="http://schemas.openxmlformats.org/officeDocument/2006/relationships/slideLayout" Target="../slideLayouts/slideLayout14.xml"/><Relationship Id="rId5" Type="http://schemas.openxmlformats.org/officeDocument/2006/relationships/tags" Target="../tags/tag5.xml"/><Relationship Id="rId4" Type="http://schemas.openxmlformats.org/officeDocument/2006/relationships/tags" Target="../tags/tag4.xml"/><Relationship Id="rId9" Type="http://schemas.openxmlformats.org/officeDocument/2006/relationships/image" Target="../media/image7.wm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.bin"/><Relationship Id="rId3" Type="http://schemas.openxmlformats.org/officeDocument/2006/relationships/tags" Target="../tags/tag7.xml"/><Relationship Id="rId7" Type="http://schemas.openxmlformats.org/officeDocument/2006/relationships/notesSlide" Target="../notesSlides/notesSlide5.xml"/><Relationship Id="rId2" Type="http://schemas.openxmlformats.org/officeDocument/2006/relationships/tags" Target="../tags/tag6.xml"/><Relationship Id="rId1" Type="http://schemas.openxmlformats.org/officeDocument/2006/relationships/vmlDrawing" Target="../drawings/vmlDrawing2.vml"/><Relationship Id="rId6" Type="http://schemas.openxmlformats.org/officeDocument/2006/relationships/slideLayout" Target="../slideLayouts/slideLayout14.xml"/><Relationship Id="rId11" Type="http://schemas.openxmlformats.org/officeDocument/2006/relationships/image" Target="../media/image8.wmf"/><Relationship Id="rId5" Type="http://schemas.openxmlformats.org/officeDocument/2006/relationships/tags" Target="../tags/tag9.xml"/><Relationship Id="rId10" Type="http://schemas.openxmlformats.org/officeDocument/2006/relationships/oleObject" Target="../embeddings/oleObject3.bin"/><Relationship Id="rId4" Type="http://schemas.openxmlformats.org/officeDocument/2006/relationships/tags" Target="../tags/tag8.xml"/><Relationship Id="rId9" Type="http://schemas.openxmlformats.org/officeDocument/2006/relationships/image" Target="../media/image7.wmf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.bin"/><Relationship Id="rId3" Type="http://schemas.openxmlformats.org/officeDocument/2006/relationships/tags" Target="../tags/tag11.xml"/><Relationship Id="rId7" Type="http://schemas.openxmlformats.org/officeDocument/2006/relationships/notesSlide" Target="../notesSlides/notesSlide6.xml"/><Relationship Id="rId2" Type="http://schemas.openxmlformats.org/officeDocument/2006/relationships/tags" Target="../tags/tag10.xml"/><Relationship Id="rId1" Type="http://schemas.openxmlformats.org/officeDocument/2006/relationships/vmlDrawing" Target="../drawings/vmlDrawing3.vml"/><Relationship Id="rId6" Type="http://schemas.openxmlformats.org/officeDocument/2006/relationships/slideLayout" Target="../slideLayouts/slideLayout25.xml"/><Relationship Id="rId5" Type="http://schemas.openxmlformats.org/officeDocument/2006/relationships/tags" Target="../tags/tag13.xml"/><Relationship Id="rId4" Type="http://schemas.openxmlformats.org/officeDocument/2006/relationships/tags" Target="../tags/tag12.xml"/><Relationship Id="rId9" Type="http://schemas.openxmlformats.org/officeDocument/2006/relationships/image" Target="../media/image8.wmf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.bin"/><Relationship Id="rId3" Type="http://schemas.openxmlformats.org/officeDocument/2006/relationships/tags" Target="../tags/tag15.xml"/><Relationship Id="rId7" Type="http://schemas.openxmlformats.org/officeDocument/2006/relationships/notesSlide" Target="../notesSlides/notesSlide7.xml"/><Relationship Id="rId2" Type="http://schemas.openxmlformats.org/officeDocument/2006/relationships/tags" Target="../tags/tag14.xml"/><Relationship Id="rId1" Type="http://schemas.openxmlformats.org/officeDocument/2006/relationships/vmlDrawing" Target="../drawings/vmlDrawing4.vml"/><Relationship Id="rId6" Type="http://schemas.openxmlformats.org/officeDocument/2006/relationships/slideLayout" Target="../slideLayouts/slideLayout14.xml"/><Relationship Id="rId5" Type="http://schemas.openxmlformats.org/officeDocument/2006/relationships/tags" Target="../tags/tag17.xml"/><Relationship Id="rId4" Type="http://schemas.openxmlformats.org/officeDocument/2006/relationships/tags" Target="../tags/tag16.xml"/><Relationship Id="rId9" Type="http://schemas.openxmlformats.org/officeDocument/2006/relationships/image" Target="../media/image9.wmf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wmf"/><Relationship Id="rId3" Type="http://schemas.openxmlformats.org/officeDocument/2006/relationships/tags" Target="../tags/tag19.xml"/><Relationship Id="rId7" Type="http://schemas.openxmlformats.org/officeDocument/2006/relationships/oleObject" Target="../embeddings/oleObject6.bin"/><Relationship Id="rId2" Type="http://schemas.openxmlformats.org/officeDocument/2006/relationships/tags" Target="../tags/tag18.xml"/><Relationship Id="rId1" Type="http://schemas.openxmlformats.org/officeDocument/2006/relationships/vmlDrawing" Target="../drawings/vmlDrawing5.vml"/><Relationship Id="rId6" Type="http://schemas.openxmlformats.org/officeDocument/2006/relationships/notesSlide" Target="../notesSlides/notesSlide8.xml"/><Relationship Id="rId5" Type="http://schemas.openxmlformats.org/officeDocument/2006/relationships/slideLayout" Target="../slideLayouts/slideLayout14.xml"/><Relationship Id="rId4" Type="http://schemas.openxmlformats.org/officeDocument/2006/relationships/tags" Target="../tags/tag20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wmf"/><Relationship Id="rId3" Type="http://schemas.openxmlformats.org/officeDocument/2006/relationships/tags" Target="../tags/tag22.xml"/><Relationship Id="rId7" Type="http://schemas.openxmlformats.org/officeDocument/2006/relationships/oleObject" Target="../embeddings/oleObject7.bin"/><Relationship Id="rId2" Type="http://schemas.openxmlformats.org/officeDocument/2006/relationships/tags" Target="../tags/tag21.xml"/><Relationship Id="rId1" Type="http://schemas.openxmlformats.org/officeDocument/2006/relationships/vmlDrawing" Target="../drawings/vmlDrawing6.vml"/><Relationship Id="rId6" Type="http://schemas.openxmlformats.org/officeDocument/2006/relationships/notesSlide" Target="../notesSlides/notesSlide9.xml"/><Relationship Id="rId5" Type="http://schemas.openxmlformats.org/officeDocument/2006/relationships/slideLayout" Target="../slideLayouts/slideLayout14.xml"/><Relationship Id="rId4" Type="http://schemas.openxmlformats.org/officeDocument/2006/relationships/tags" Target="../tags/tag23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tags" Target="../tags/tag30.xml"/><Relationship Id="rId13" Type="http://schemas.openxmlformats.org/officeDocument/2006/relationships/oleObject" Target="../embeddings/oleObject9.bin"/><Relationship Id="rId3" Type="http://schemas.openxmlformats.org/officeDocument/2006/relationships/tags" Target="../tags/tag25.xml"/><Relationship Id="rId7" Type="http://schemas.openxmlformats.org/officeDocument/2006/relationships/tags" Target="../tags/tag29.xml"/><Relationship Id="rId12" Type="http://schemas.openxmlformats.org/officeDocument/2006/relationships/image" Target="../media/image11.emf"/><Relationship Id="rId2" Type="http://schemas.openxmlformats.org/officeDocument/2006/relationships/tags" Target="../tags/tag24.xml"/><Relationship Id="rId16" Type="http://schemas.openxmlformats.org/officeDocument/2006/relationships/image" Target="../media/image13.wmf"/><Relationship Id="rId1" Type="http://schemas.openxmlformats.org/officeDocument/2006/relationships/vmlDrawing" Target="../drawings/vmlDrawing7.vml"/><Relationship Id="rId6" Type="http://schemas.openxmlformats.org/officeDocument/2006/relationships/tags" Target="../tags/tag28.xml"/><Relationship Id="rId11" Type="http://schemas.openxmlformats.org/officeDocument/2006/relationships/oleObject" Target="../embeddings/oleObject8.bin"/><Relationship Id="rId5" Type="http://schemas.openxmlformats.org/officeDocument/2006/relationships/tags" Target="../tags/tag27.xml"/><Relationship Id="rId15" Type="http://schemas.openxmlformats.org/officeDocument/2006/relationships/oleObject" Target="../embeddings/oleObject10.bin"/><Relationship Id="rId10" Type="http://schemas.openxmlformats.org/officeDocument/2006/relationships/notesSlide" Target="../notesSlides/notesSlide10.xml"/><Relationship Id="rId4" Type="http://schemas.openxmlformats.org/officeDocument/2006/relationships/tags" Target="../tags/tag26.xml"/><Relationship Id="rId9" Type="http://schemas.openxmlformats.org/officeDocument/2006/relationships/slideLayout" Target="../slideLayouts/slideLayout14.xml"/><Relationship Id="rId14" Type="http://schemas.openxmlformats.org/officeDocument/2006/relationships/image" Target="../media/image12.wm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9.xml"/><Relationship Id="rId6" Type="http://schemas.openxmlformats.org/officeDocument/2006/relationships/image" Target="../media/image5.tiff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4">
            <a:extLst>
              <a:ext uri="{FF2B5EF4-FFF2-40B4-BE49-F238E27FC236}">
                <a16:creationId xmlns:a16="http://schemas.microsoft.com/office/drawing/2014/main" id="{B1359386-AF1E-1041-9D9C-1932B377FCFF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0" y="1219200"/>
            <a:ext cx="9144000" cy="1720850"/>
          </a:xfrm>
        </p:spPr>
        <p:txBody>
          <a:bodyPr/>
          <a:lstStyle/>
          <a:p>
            <a:pPr algn="ctr" eaLnBrk="1" hangingPunct="1"/>
            <a:r>
              <a:rPr lang="en-US" altLang="en-US" b="1" dirty="0">
                <a:ea typeface="ＭＳ Ｐゴシック" panose="020B0600070205080204" pitchFamily="34" charset="-128"/>
              </a:rPr>
              <a:t>Design of Digital Circuits</a:t>
            </a:r>
            <a:br>
              <a:rPr lang="en-US" altLang="en-US" b="1" dirty="0">
                <a:ea typeface="ＭＳ Ｐゴシック" panose="020B0600070205080204" pitchFamily="34" charset="-128"/>
              </a:rPr>
            </a:br>
            <a:r>
              <a:rPr lang="en-US" altLang="en-US" sz="4400" dirty="0">
                <a:ea typeface="ＭＳ Ｐゴシック" panose="020B0600070205080204" pitchFamily="34" charset="-128"/>
              </a:rPr>
              <a:t>Lecture 22a: Memory Organization </a:t>
            </a:r>
            <a:br>
              <a:rPr lang="en-US" altLang="en-US" sz="4400" dirty="0">
                <a:ea typeface="ＭＳ Ｐゴシック" panose="020B0600070205080204" pitchFamily="34" charset="-128"/>
              </a:rPr>
            </a:br>
            <a:r>
              <a:rPr lang="en-US" altLang="en-US" sz="4400" dirty="0">
                <a:ea typeface="ＭＳ Ｐゴシック" panose="020B0600070205080204" pitchFamily="34" charset="-128"/>
              </a:rPr>
              <a:t>and Memory Technology</a:t>
            </a:r>
          </a:p>
        </p:txBody>
      </p:sp>
      <p:sp>
        <p:nvSpPr>
          <p:cNvPr id="28674" name="Rectangle 5">
            <a:extLst>
              <a:ext uri="{FF2B5EF4-FFF2-40B4-BE49-F238E27FC236}">
                <a16:creationId xmlns:a16="http://schemas.microsoft.com/office/drawing/2014/main" id="{E1ED166E-1C0C-BC40-95A2-A2A2A687701E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2900363"/>
          </a:xfrm>
        </p:spPr>
        <p:txBody>
          <a:bodyPr/>
          <a:lstStyle/>
          <a:p>
            <a:pPr eaLnBrk="1" hangingPunct="1"/>
            <a:endParaRPr lang="en-US" altLang="en-US" i="1" dirty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 dirty="0">
                <a:solidFill>
                  <a:srgbClr val="003399"/>
                </a:solidFill>
                <a:ea typeface="ＭＳ Ｐゴシック" panose="020B0600070205080204" pitchFamily="34" charset="-128"/>
              </a:rPr>
              <a:t>Prof. Onur Mutlu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ETH Zurich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Spring 2019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16 May 2019</a:t>
            </a: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84093774"/>
      </p:ext>
    </p:ext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 dirty="0"/>
              <a:t>How Can We Store Data?</a:t>
            </a:r>
            <a:endParaRPr lang="en-GB" dirty="0"/>
          </a:p>
        </p:txBody>
      </p:sp>
      <p:sp>
        <p:nvSpPr>
          <p:cNvPr id="40965" name="Content Placeholder 17"/>
          <p:cNvSpPr>
            <a:spLocks noGrp="1"/>
          </p:cNvSpPr>
          <p:nvPr>
            <p:ph idx="1"/>
          </p:nvPr>
        </p:nvSpPr>
        <p:spPr>
          <a:xfrm>
            <a:off x="396875" y="1066800"/>
            <a:ext cx="7762386" cy="5457095"/>
          </a:xfrm>
        </p:spPr>
        <p:txBody>
          <a:bodyPr/>
          <a:lstStyle/>
          <a:p>
            <a:r>
              <a:rPr lang="en-US" sz="2215" dirty="0"/>
              <a:t>Flip-Flops (or Latches)</a:t>
            </a:r>
          </a:p>
          <a:p>
            <a:pPr lvl="1"/>
            <a:r>
              <a:rPr lang="en-US" sz="1846" dirty="0">
                <a:solidFill>
                  <a:srgbClr val="008000"/>
                </a:solidFill>
              </a:rPr>
              <a:t>Very fast, parallel access</a:t>
            </a:r>
          </a:p>
          <a:p>
            <a:pPr lvl="1"/>
            <a:r>
              <a:rPr lang="en-US" sz="1846" dirty="0">
                <a:solidFill>
                  <a:srgbClr val="C00000"/>
                </a:solidFill>
              </a:rPr>
              <a:t>Very expensive</a:t>
            </a:r>
            <a:r>
              <a:rPr lang="en-US" sz="1846" dirty="0">
                <a:solidFill>
                  <a:schemeClr val="accent2"/>
                </a:solidFill>
              </a:rPr>
              <a:t> </a:t>
            </a:r>
            <a:r>
              <a:rPr lang="en-US" sz="1846" dirty="0"/>
              <a:t>(one bit costs tens of transistors)</a:t>
            </a:r>
          </a:p>
          <a:p>
            <a:pPr lvl="1"/>
            <a:endParaRPr lang="en-US" sz="1000" dirty="0"/>
          </a:p>
          <a:p>
            <a:pPr>
              <a:spcBef>
                <a:spcPts val="1108"/>
              </a:spcBef>
            </a:pPr>
            <a:r>
              <a:rPr lang="en-US" sz="2215" dirty="0"/>
              <a:t>Static RAM (we will describe them in a moment)</a:t>
            </a:r>
          </a:p>
          <a:p>
            <a:pPr lvl="1"/>
            <a:r>
              <a:rPr lang="en-US" sz="1846" dirty="0">
                <a:solidFill>
                  <a:srgbClr val="008000"/>
                </a:solidFill>
              </a:rPr>
              <a:t>Relatively fast</a:t>
            </a:r>
            <a:r>
              <a:rPr lang="en-US" sz="1846" dirty="0"/>
              <a:t>, </a:t>
            </a:r>
            <a:r>
              <a:rPr lang="en-US" sz="1846" dirty="0">
                <a:solidFill>
                  <a:srgbClr val="CC0000"/>
                </a:solidFill>
              </a:rPr>
              <a:t>only one data word at a time</a:t>
            </a:r>
          </a:p>
          <a:p>
            <a:pPr lvl="1"/>
            <a:r>
              <a:rPr lang="en-US" sz="1846" dirty="0">
                <a:solidFill>
                  <a:srgbClr val="C00000"/>
                </a:solidFill>
              </a:rPr>
              <a:t>Expensive</a:t>
            </a:r>
            <a:r>
              <a:rPr lang="en-US" sz="1846" dirty="0">
                <a:solidFill>
                  <a:srgbClr val="008000"/>
                </a:solidFill>
              </a:rPr>
              <a:t> </a:t>
            </a:r>
            <a:r>
              <a:rPr lang="en-US" sz="1846" dirty="0"/>
              <a:t>(one bit costs 6 transistors)</a:t>
            </a:r>
          </a:p>
          <a:p>
            <a:pPr lvl="1"/>
            <a:endParaRPr lang="en-US" sz="1000" dirty="0"/>
          </a:p>
          <a:p>
            <a:pPr>
              <a:spcBef>
                <a:spcPts val="1108"/>
              </a:spcBef>
            </a:pPr>
            <a:r>
              <a:rPr lang="en-US" sz="2215" dirty="0"/>
              <a:t>Dynamic RAM (we will describe them a bit later)</a:t>
            </a:r>
          </a:p>
          <a:p>
            <a:pPr lvl="1"/>
            <a:r>
              <a:rPr lang="en-US" sz="1846" dirty="0">
                <a:solidFill>
                  <a:srgbClr val="CC0000"/>
                </a:solidFill>
              </a:rPr>
              <a:t>Slower</a:t>
            </a:r>
            <a:r>
              <a:rPr lang="en-US" sz="1846" dirty="0"/>
              <a:t>, </a:t>
            </a:r>
            <a:r>
              <a:rPr lang="en-US" sz="1846" dirty="0">
                <a:solidFill>
                  <a:srgbClr val="CC0000"/>
                </a:solidFill>
              </a:rPr>
              <a:t>one data word at a time</a:t>
            </a:r>
            <a:r>
              <a:rPr lang="en-US" sz="1846" dirty="0"/>
              <a:t>, </a:t>
            </a:r>
            <a:r>
              <a:rPr lang="en-US" sz="1846" dirty="0">
                <a:solidFill>
                  <a:srgbClr val="CC0000"/>
                </a:solidFill>
              </a:rPr>
              <a:t>reading destroys content </a:t>
            </a:r>
            <a:r>
              <a:rPr lang="en-US" sz="1846" dirty="0"/>
              <a:t>(refresh), </a:t>
            </a:r>
            <a:r>
              <a:rPr lang="en-US" sz="1846" dirty="0">
                <a:solidFill>
                  <a:srgbClr val="CC0000"/>
                </a:solidFill>
              </a:rPr>
              <a:t>needs special process for manufacturing</a:t>
            </a:r>
          </a:p>
          <a:p>
            <a:pPr lvl="1"/>
            <a:r>
              <a:rPr lang="en-US" sz="1846" dirty="0">
                <a:solidFill>
                  <a:srgbClr val="008000"/>
                </a:solidFill>
              </a:rPr>
              <a:t>Cheap</a:t>
            </a:r>
            <a:r>
              <a:rPr lang="en-US" sz="1846" dirty="0"/>
              <a:t> (one bit costs only one transistor plus one capacitor)</a:t>
            </a:r>
          </a:p>
          <a:p>
            <a:pPr lvl="1"/>
            <a:endParaRPr lang="en-US" sz="1000" dirty="0"/>
          </a:p>
          <a:p>
            <a:pPr>
              <a:spcBef>
                <a:spcPts val="1108"/>
              </a:spcBef>
            </a:pPr>
            <a:r>
              <a:rPr lang="en-US" sz="2215" dirty="0"/>
              <a:t>Other storage technology (flash memory, hard disk, tape)</a:t>
            </a:r>
          </a:p>
          <a:p>
            <a:pPr lvl="1"/>
            <a:r>
              <a:rPr lang="en-US" sz="1846" dirty="0">
                <a:solidFill>
                  <a:srgbClr val="CC0000"/>
                </a:solidFill>
              </a:rPr>
              <a:t>Much slower</a:t>
            </a:r>
            <a:r>
              <a:rPr lang="en-US" sz="1846" dirty="0"/>
              <a:t>, </a:t>
            </a:r>
            <a:r>
              <a:rPr lang="en-US" sz="1846" dirty="0">
                <a:solidFill>
                  <a:srgbClr val="CC0000"/>
                </a:solidFill>
              </a:rPr>
              <a:t>access takes a long time</a:t>
            </a:r>
            <a:r>
              <a:rPr lang="en-US" sz="1846" dirty="0"/>
              <a:t>, </a:t>
            </a:r>
            <a:r>
              <a:rPr lang="en-US" sz="1846" dirty="0">
                <a:solidFill>
                  <a:schemeClr val="accent6"/>
                </a:solidFill>
              </a:rPr>
              <a:t>non-volatile</a:t>
            </a:r>
          </a:p>
          <a:p>
            <a:pPr lvl="1"/>
            <a:r>
              <a:rPr lang="en-US" sz="1846" dirty="0">
                <a:solidFill>
                  <a:schemeClr val="accent6"/>
                </a:solidFill>
              </a:rPr>
              <a:t>Very cheap </a:t>
            </a:r>
            <a:r>
              <a:rPr lang="en-US" sz="1846" dirty="0"/>
              <a:t>(no transistors directly involved) </a:t>
            </a:r>
          </a:p>
        </p:txBody>
      </p:sp>
    </p:spTree>
    <p:extLst>
      <p:ext uri="{BB962C8B-B14F-4D97-AF65-F5344CB8AC3E}">
        <p14:creationId xmlns:p14="http://schemas.microsoft.com/office/powerpoint/2010/main" val="216740133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248508"/>
            <a:ext cx="8077200" cy="47830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433765" marR="0" lvl="0" indent="-433765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Tx/>
              <a:buNone/>
              <a:tabLst/>
              <a:defRPr/>
            </a:pPr>
            <a:endParaRPr kumimoji="0" lang="en-US" sz="2954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anose="020B0600070205080204" pitchFamily="34" charset="-128"/>
              <a:cs typeface="+mn-cs"/>
            </a:endParaRPr>
          </a:p>
          <a:p>
            <a:pPr marL="433765" marR="0" lvl="0" indent="-433765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Tx/>
              <a:buNone/>
              <a:tabLst/>
              <a:defRPr/>
            </a:pPr>
            <a:endParaRPr kumimoji="0" lang="en-US" sz="2954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anose="020B0600070205080204" pitchFamily="34" charset="-128"/>
              <a:cs typeface="+mn-cs"/>
            </a:endParaRPr>
          </a:p>
          <a:p>
            <a:pPr marL="433765" marR="0" lvl="0" indent="-433765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Tx/>
              <a:buNone/>
              <a:tabLst/>
              <a:defRPr/>
            </a:pPr>
            <a:endParaRPr kumimoji="0" lang="en-US" sz="2954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3010" name="Rectangle 3"/>
          <p:cNvSpPr>
            <a:spLocks noGrp="1" noChangeArrowheads="1"/>
          </p:cNvSpPr>
          <p:nvPr>
            <p:ph type="title"/>
            <p:custDataLst>
              <p:tags r:id="rId3"/>
            </p:custDataLst>
          </p:nvPr>
        </p:nvSpPr>
        <p:spPr/>
        <p:txBody>
          <a:bodyPr/>
          <a:lstStyle/>
          <a:p>
            <a:r>
              <a:rPr lang="en-US"/>
              <a:t>Array Organization of Memories</a:t>
            </a:r>
          </a:p>
        </p:txBody>
      </p:sp>
      <p:sp>
        <p:nvSpPr>
          <p:cNvPr id="43016" name="Content Placeholder 45"/>
          <p:cNvSpPr>
            <a:spLocks noGrp="1"/>
          </p:cNvSpPr>
          <p:nvPr>
            <p:ph idx="1"/>
          </p:nvPr>
        </p:nvSpPr>
        <p:spPr>
          <a:xfrm>
            <a:off x="76200" y="1066800"/>
            <a:ext cx="7772400" cy="4589585"/>
          </a:xfrm>
        </p:spPr>
        <p:txBody>
          <a:bodyPr/>
          <a:lstStyle/>
          <a:p>
            <a:r>
              <a:rPr lang="en-US" dirty="0"/>
              <a:t>Goal: </a:t>
            </a:r>
            <a:r>
              <a:rPr lang="en-US" dirty="0">
                <a:solidFill>
                  <a:srgbClr val="0432FF"/>
                </a:solidFill>
              </a:rPr>
              <a:t>Efficiently store large amounts of data</a:t>
            </a:r>
          </a:p>
          <a:p>
            <a:pPr lvl="1"/>
            <a:r>
              <a:rPr lang="en-US" dirty="0"/>
              <a:t>A memory array (stores data)</a:t>
            </a:r>
          </a:p>
          <a:p>
            <a:pPr lvl="1"/>
            <a:r>
              <a:rPr lang="en-US" dirty="0"/>
              <a:t>Address selection logic (selects one row of the array)</a:t>
            </a:r>
          </a:p>
          <a:p>
            <a:pPr lvl="1"/>
            <a:r>
              <a:rPr lang="en-US" dirty="0"/>
              <a:t>Readout circuitry (reads data out)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r>
              <a:rPr lang="en-US" dirty="0"/>
              <a:t>An M-bit value can be read or written at each unique N-bit address</a:t>
            </a:r>
          </a:p>
          <a:p>
            <a:pPr lvl="1"/>
            <a:r>
              <a:rPr lang="en-US" dirty="0"/>
              <a:t>All values can be accessed, but only M-bits at a time</a:t>
            </a:r>
          </a:p>
          <a:p>
            <a:pPr lvl="1"/>
            <a:r>
              <a:rPr lang="en-US" dirty="0"/>
              <a:t>Access restriction allows more compact organization</a:t>
            </a:r>
          </a:p>
          <a:p>
            <a:endParaRPr lang="en-US" dirty="0"/>
          </a:p>
        </p:txBody>
      </p:sp>
      <p:sp>
        <p:nvSpPr>
          <p:cNvPr id="43015" name="Rectangle 4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685800" y="1389185"/>
            <a:ext cx="8077200" cy="47830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433765" marR="0" lvl="0" indent="-433765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Wingdings" pitchFamily="2" charset="2"/>
              <a:buChar char="§"/>
              <a:tabLst/>
              <a:defRPr/>
            </a:pPr>
            <a:endParaRPr kumimoji="0" lang="de-DE" sz="2954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anose="020B0600070205080204" pitchFamily="34" charset="-128"/>
              <a:cs typeface="+mn-cs"/>
            </a:endParaRPr>
          </a:p>
        </p:txBody>
      </p:sp>
      <p:graphicFrame>
        <p:nvGraphicFramePr>
          <p:cNvPr id="2" name="Object 1"/>
          <p:cNvGraphicFramePr>
            <a:graphicFrameLocks noGrp="1" noChangeAspect="1"/>
          </p:cNvGraphicFramePr>
          <p:nvPr>
            <p:custDataLst>
              <p:tags r:id="rId5"/>
            </p:custDataLst>
            <p:extLst>
              <p:ext uri="{D42A27DB-BD31-4B8C-83A1-F6EECF244321}">
                <p14:modId xmlns:p14="http://schemas.microsoft.com/office/powerpoint/2010/main" val="2918718672"/>
              </p:ext>
            </p:extLst>
          </p:nvPr>
        </p:nvGraphicFramePr>
        <p:xfrm>
          <a:off x="5029200" y="2514600"/>
          <a:ext cx="4006985" cy="3057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7669" name="VISIO" r:id="rId8" imgW="1213104" imgH="925068" progId="Visio.Drawing.6">
                  <p:embed/>
                </p:oleObj>
              </mc:Choice>
              <mc:Fallback>
                <p:oleObj name="VISIO" r:id="rId8" imgW="1213104" imgH="925068" progId="Visio.Drawing.6">
                  <p:embed/>
                  <p:pic>
                    <p:nvPicPr>
                      <p:cNvPr id="2" name="Object 1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29200" y="2514600"/>
                        <a:ext cx="4006985" cy="30576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26164180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3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248508"/>
            <a:ext cx="8077200" cy="47830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433765" marR="0" lvl="0" indent="-433765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Tx/>
              <a:buNone/>
              <a:tabLst/>
              <a:defRPr/>
            </a:pPr>
            <a:endParaRPr kumimoji="0" lang="en-US" sz="2954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anose="020B0600070205080204" pitchFamily="34" charset="-128"/>
              <a:cs typeface="+mn-cs"/>
            </a:endParaRPr>
          </a:p>
          <a:p>
            <a:pPr marL="433765" marR="0" lvl="0" indent="-433765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Tx/>
              <a:buNone/>
              <a:tabLst/>
              <a:defRPr/>
            </a:pPr>
            <a:endParaRPr kumimoji="0" lang="en-US" sz="2954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anose="020B0600070205080204" pitchFamily="34" charset="-128"/>
              <a:cs typeface="+mn-cs"/>
            </a:endParaRPr>
          </a:p>
          <a:p>
            <a:pPr marL="433765" marR="0" lvl="0" indent="-433765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Tx/>
              <a:buNone/>
              <a:tabLst/>
              <a:defRPr/>
            </a:pPr>
            <a:endParaRPr kumimoji="0" lang="en-US" sz="2954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5059" name="Rectangle 4"/>
          <p:cNvSpPr>
            <a:spLocks noGrp="1" noChangeArrowheads="1"/>
          </p:cNvSpPr>
          <p:nvPr>
            <p:ph type="title"/>
            <p:custDataLst>
              <p:tags r:id="rId3"/>
            </p:custDataLst>
          </p:nvPr>
        </p:nvSpPr>
        <p:spPr/>
        <p:txBody>
          <a:bodyPr/>
          <a:lstStyle/>
          <a:p>
            <a:pPr eaLnBrk="1" hangingPunct="1"/>
            <a:r>
              <a:rPr lang="en-US" dirty="0"/>
              <a:t>Memory Arrays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Two-dimensional array of bit cells </a:t>
            </a:r>
          </a:p>
          <a:p>
            <a:pPr lvl="1"/>
            <a:r>
              <a:rPr lang="en-US" dirty="0"/>
              <a:t>Each bit cell stores one bit</a:t>
            </a:r>
          </a:p>
          <a:p>
            <a:pPr lvl="1"/>
            <a:endParaRPr lang="en-US" sz="1000" dirty="0"/>
          </a:p>
          <a:p>
            <a:r>
              <a:rPr lang="en-US" dirty="0"/>
              <a:t>An array with N address bits and M data bits:</a:t>
            </a:r>
          </a:p>
          <a:p>
            <a:pPr lvl="1"/>
            <a:r>
              <a:rPr lang="en-US" dirty="0"/>
              <a:t>2</a:t>
            </a:r>
            <a:r>
              <a:rPr lang="en-US" baseline="30000" dirty="0"/>
              <a:t>N</a:t>
            </a:r>
            <a:r>
              <a:rPr lang="en-US" dirty="0"/>
              <a:t> rows and M columns</a:t>
            </a:r>
          </a:p>
          <a:p>
            <a:pPr lvl="1"/>
            <a:r>
              <a:rPr lang="en-US" dirty="0"/>
              <a:t>Depth: number of rows (number of words)</a:t>
            </a:r>
          </a:p>
          <a:p>
            <a:pPr lvl="1"/>
            <a:r>
              <a:rPr lang="en-US" dirty="0"/>
              <a:t>Width: number of columns (size of word)</a:t>
            </a:r>
          </a:p>
          <a:p>
            <a:pPr lvl="1"/>
            <a:r>
              <a:rPr lang="en-US" dirty="0"/>
              <a:t>Array size: depth × width = 2</a:t>
            </a:r>
            <a:r>
              <a:rPr lang="en-US" baseline="30000" dirty="0"/>
              <a:t>N</a:t>
            </a:r>
            <a:r>
              <a:rPr lang="en-US" dirty="0"/>
              <a:t>  ×  M </a:t>
            </a:r>
          </a:p>
          <a:p>
            <a:endParaRPr lang="en-US" dirty="0"/>
          </a:p>
          <a:p>
            <a:endParaRPr lang="de-CH" dirty="0"/>
          </a:p>
        </p:txBody>
      </p:sp>
      <p:graphicFrame>
        <p:nvGraphicFramePr>
          <p:cNvPr id="3" name="Object 2"/>
          <p:cNvGraphicFramePr>
            <a:graphicFrameLocks noGrp="1" noChangeAspect="1"/>
          </p:cNvGraphicFramePr>
          <p:nvPr>
            <p:custDataLst>
              <p:tags r:id="rId4"/>
            </p:custDataLst>
            <p:extLst/>
          </p:nvPr>
        </p:nvGraphicFramePr>
        <p:xfrm>
          <a:off x="520213" y="4454769"/>
          <a:ext cx="2158511" cy="16470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8697" name="VISIO" r:id="rId8" imgW="1213104" imgH="925068" progId="Visio.Drawing.6">
                  <p:embed/>
                </p:oleObj>
              </mc:Choice>
              <mc:Fallback>
                <p:oleObj name="VISIO" r:id="rId8" imgW="1213104" imgH="925068" progId="Visio.Drawing.6">
                  <p:embed/>
                  <p:pic>
                    <p:nvPicPr>
                      <p:cNvPr id="3" name="Object 2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0213" y="4454769"/>
                        <a:ext cx="2158511" cy="164709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ct 3"/>
          <p:cNvGraphicFramePr>
            <a:graphicFrameLocks noGrp="1" noChangeAspect="1"/>
          </p:cNvGraphicFramePr>
          <p:nvPr>
            <p:custDataLst>
              <p:tags r:id="rId5"/>
            </p:custDataLst>
            <p:extLst/>
          </p:nvPr>
        </p:nvGraphicFramePr>
        <p:xfrm>
          <a:off x="3656138" y="4188073"/>
          <a:ext cx="4649665" cy="22654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8698" name="VISIO" r:id="rId10" imgW="2554224" imgH="1245108" progId="Visio.Drawing.6">
                  <p:embed/>
                </p:oleObj>
              </mc:Choice>
              <mc:Fallback>
                <p:oleObj name="VISIO" r:id="rId10" imgW="2554224" imgH="1245108" progId="Visio.Drawing.6">
                  <p:embed/>
                  <p:pic>
                    <p:nvPicPr>
                      <p:cNvPr id="4" name="Object 3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56138" y="4188073"/>
                        <a:ext cx="4649665" cy="226548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dist="35921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38446021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3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248508"/>
            <a:ext cx="8077200" cy="47830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433765" marR="0" lvl="0" indent="-433765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Tx/>
              <a:buNone/>
              <a:tabLst/>
              <a:defRPr/>
            </a:pPr>
            <a:endParaRPr kumimoji="0" lang="en-US" sz="2954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anose="020B0600070205080204" pitchFamily="34" charset="-128"/>
              <a:cs typeface="+mn-cs"/>
            </a:endParaRPr>
          </a:p>
          <a:p>
            <a:pPr marL="433765" marR="0" lvl="0" indent="-433765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Tx/>
              <a:buNone/>
              <a:tabLst/>
              <a:defRPr/>
            </a:pPr>
            <a:endParaRPr kumimoji="0" lang="en-US" sz="2954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anose="020B0600070205080204" pitchFamily="34" charset="-128"/>
              <a:cs typeface="+mn-cs"/>
            </a:endParaRPr>
          </a:p>
          <a:p>
            <a:pPr marL="433765" marR="0" lvl="0" indent="-433765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Tx/>
              <a:buNone/>
              <a:tabLst/>
              <a:defRPr/>
            </a:pPr>
            <a:endParaRPr kumimoji="0" lang="en-US" sz="2954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2</a:t>
            </a:r>
            <a:r>
              <a:rPr lang="en-US" baseline="30000" dirty="0"/>
              <a:t>2</a:t>
            </a:r>
            <a:r>
              <a:rPr lang="en-US" dirty="0"/>
              <a:t> × 3-bit array</a:t>
            </a:r>
          </a:p>
          <a:p>
            <a:r>
              <a:rPr lang="en-US" dirty="0"/>
              <a:t>Number of words: 4</a:t>
            </a:r>
          </a:p>
          <a:p>
            <a:r>
              <a:rPr lang="en-US" dirty="0"/>
              <a:t>Word size: 3-bits</a:t>
            </a:r>
          </a:p>
          <a:p>
            <a:r>
              <a:rPr lang="en-US" dirty="0"/>
              <a:t>For example, the 3-bit word stored at address 10 is 100</a:t>
            </a:r>
          </a:p>
        </p:txBody>
      </p:sp>
      <p:graphicFrame>
        <p:nvGraphicFramePr>
          <p:cNvPr id="4" name="Content Placeholder 3"/>
          <p:cNvGraphicFramePr>
            <a:graphicFrameLocks noGrp="1" noChangeAspect="1"/>
          </p:cNvGraphicFramePr>
          <p:nvPr>
            <p:ph idx="11"/>
            <p:custDataLst>
              <p:tags r:id="rId3"/>
            </p:custDataLst>
            <p:extLst/>
          </p:nvPr>
        </p:nvGraphicFramePr>
        <p:xfrm>
          <a:off x="1125415" y="3924300"/>
          <a:ext cx="5767754" cy="28106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9717" name="VISIO" r:id="rId8" imgW="2554224" imgH="1245108" progId="Visio.Drawing.6">
                  <p:embed/>
                </p:oleObj>
              </mc:Choice>
              <mc:Fallback>
                <p:oleObj name="VISIO" r:id="rId8" imgW="2554224" imgH="1245108" progId="Visio.Drawing.6">
                  <p:embed/>
                  <p:pic>
                    <p:nvPicPr>
                      <p:cNvPr id="4" name="Content Placeholder 3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25415" y="3924300"/>
                        <a:ext cx="5767754" cy="281060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47108" name="Rectangle 5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685800" y="1389185"/>
            <a:ext cx="8077200" cy="47830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433765" marR="0" lvl="0" indent="-433765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Wingdings" pitchFamily="2" charset="2"/>
              <a:buChar char="§"/>
              <a:tabLst/>
              <a:defRPr/>
            </a:pPr>
            <a:endParaRPr kumimoji="0" lang="de-DE" sz="2954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2" name="Rectangle 4">
            <a:extLst>
              <a:ext uri="{FF2B5EF4-FFF2-40B4-BE49-F238E27FC236}">
                <a16:creationId xmlns:a16="http://schemas.microsoft.com/office/drawing/2014/main" id="{94677C62-14D7-084E-B5E9-9C0F360C4B27}"/>
              </a:ext>
            </a:extLst>
          </p:cNvPr>
          <p:cNvSpPr>
            <a:spLocks noGrp="1" noChangeArrowheads="1"/>
          </p:cNvSpPr>
          <p:nvPr>
            <p:ph type="title"/>
            <p:custDataLst>
              <p:tags r:id="rId5"/>
            </p:custDataLst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pPr eaLnBrk="1" hangingPunct="1"/>
            <a:r>
              <a:rPr lang="en-US" dirty="0"/>
              <a:t>Memory Array Example</a:t>
            </a:r>
          </a:p>
        </p:txBody>
      </p:sp>
    </p:spTree>
    <p:extLst>
      <p:ext uri="{BB962C8B-B14F-4D97-AF65-F5344CB8AC3E}">
        <p14:creationId xmlns:p14="http://schemas.microsoft.com/office/powerpoint/2010/main" val="3652948656"/>
      </p:ext>
    </p:extLst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248508"/>
            <a:ext cx="8077200" cy="47830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433765" marR="0" lvl="0" indent="-433765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Tx/>
              <a:buNone/>
              <a:tabLst/>
              <a:defRPr/>
            </a:pPr>
            <a:endParaRPr kumimoji="0" lang="en-US" sz="2954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anose="020B0600070205080204" pitchFamily="34" charset="-128"/>
              <a:cs typeface="+mn-cs"/>
            </a:endParaRPr>
          </a:p>
          <a:p>
            <a:pPr marL="433765" marR="0" lvl="0" indent="-433765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Tx/>
              <a:buNone/>
              <a:tabLst/>
              <a:defRPr/>
            </a:pPr>
            <a:endParaRPr kumimoji="0" lang="en-US" sz="2954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anose="020B0600070205080204" pitchFamily="34" charset="-128"/>
              <a:cs typeface="+mn-cs"/>
            </a:endParaRPr>
          </a:p>
          <a:p>
            <a:pPr marL="433765" marR="0" lvl="0" indent="-433765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Tx/>
              <a:buNone/>
              <a:tabLst/>
              <a:defRPr/>
            </a:pPr>
            <a:endParaRPr kumimoji="0" lang="en-US" sz="2954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9154" name="Rectangle 3"/>
          <p:cNvSpPr>
            <a:spLocks noGrp="1" noChangeArrowheads="1"/>
          </p:cNvSpPr>
          <p:nvPr>
            <p:ph type="title"/>
            <p:custDataLst>
              <p:tags r:id="rId3"/>
            </p:custDataLst>
          </p:nvPr>
        </p:nvSpPr>
        <p:spPr/>
        <p:txBody>
          <a:bodyPr/>
          <a:lstStyle/>
          <a:p>
            <a:pPr eaLnBrk="1" hangingPunct="1"/>
            <a:r>
              <a:rPr lang="en-US" dirty="0"/>
              <a:t>Larger and Wider Memory Array Example</a:t>
            </a:r>
          </a:p>
        </p:txBody>
      </p:sp>
      <p:graphicFrame>
        <p:nvGraphicFramePr>
          <p:cNvPr id="49156" name="Object 2"/>
          <p:cNvGraphicFramePr>
            <a:graphicFrameLocks noGrp="1" noChangeAspect="1"/>
          </p:cNvGraphicFramePr>
          <p:nvPr>
            <p:ph idx="1"/>
            <p:custDataLst>
              <p:tags r:id="rId4"/>
            </p:custDataLst>
            <p:extLst/>
          </p:nvPr>
        </p:nvGraphicFramePr>
        <p:xfrm>
          <a:off x="1390650" y="2233246"/>
          <a:ext cx="4728796" cy="36063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0741" name="VISIO" r:id="rId8" imgW="1391412" imgH="1060704" progId="Visio.Drawing.6">
                  <p:embed/>
                </p:oleObj>
              </mc:Choice>
              <mc:Fallback>
                <p:oleObj name="VISIO" r:id="rId8" imgW="1391412" imgH="1060704" progId="Visio.Drawing.6">
                  <p:embed/>
                  <p:pic>
                    <p:nvPicPr>
                      <p:cNvPr id="49156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90650" y="2233246"/>
                        <a:ext cx="4728796" cy="36063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49155" name="Rectangle 4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685800" y="1389185"/>
            <a:ext cx="8077200" cy="47830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433765" marR="0" lvl="0" indent="-433765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Wingdings" pitchFamily="2" charset="2"/>
              <a:buChar char="§"/>
              <a:tabLst/>
              <a:defRPr/>
            </a:pPr>
            <a:endParaRPr kumimoji="0" lang="de-DE" sz="2954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52489656"/>
      </p:ext>
    </p:extLst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Rectangle 3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248508"/>
            <a:ext cx="8077200" cy="47830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433765" marR="0" lvl="0" indent="-433765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Tx/>
              <a:buNone/>
              <a:tabLst/>
              <a:defRPr/>
            </a:pPr>
            <a:endParaRPr kumimoji="0" lang="en-US" sz="2954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anose="020B0600070205080204" pitchFamily="34" charset="-128"/>
              <a:cs typeface="+mn-cs"/>
            </a:endParaRPr>
          </a:p>
          <a:p>
            <a:pPr marL="433765" marR="0" lvl="0" indent="-433765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Tx/>
              <a:buNone/>
              <a:tabLst/>
              <a:defRPr/>
            </a:pPr>
            <a:endParaRPr kumimoji="0" lang="en-US" sz="2954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anose="020B0600070205080204" pitchFamily="34" charset="-128"/>
              <a:cs typeface="+mn-cs"/>
            </a:endParaRPr>
          </a:p>
          <a:p>
            <a:pPr marL="433765" marR="0" lvl="0" indent="-433765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Tx/>
              <a:buNone/>
              <a:tabLst/>
              <a:defRPr/>
            </a:pPr>
            <a:endParaRPr kumimoji="0" lang="en-US" sz="2954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59394" name="Rectangle 4"/>
          <p:cNvSpPr>
            <a:spLocks noGrp="1" noChangeArrowheads="1"/>
          </p:cNvSpPr>
          <p:nvPr>
            <p:ph type="title"/>
            <p:custDataLst>
              <p:tags r:id="rId3"/>
            </p:custDataLst>
          </p:nvPr>
        </p:nvSpPr>
        <p:spPr/>
        <p:txBody>
          <a:bodyPr/>
          <a:lstStyle/>
          <a:p>
            <a:pPr eaLnBrk="1" hangingPunct="1"/>
            <a:r>
              <a:rPr lang="en-US" dirty="0"/>
              <a:t>Memory Array Organization (I)</a:t>
            </a:r>
          </a:p>
        </p:txBody>
      </p:sp>
      <p:sp>
        <p:nvSpPr>
          <p:cNvPr id="59396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Storage nodes in one column connected to one bitline</a:t>
            </a:r>
          </a:p>
          <a:p>
            <a:r>
              <a:rPr lang="en-US"/>
              <a:t>Address decoder activates only ONE wordline</a:t>
            </a:r>
          </a:p>
          <a:p>
            <a:r>
              <a:rPr lang="en-US"/>
              <a:t>Content of one line of storage available at output </a:t>
            </a:r>
          </a:p>
          <a:p>
            <a:endParaRPr lang="en-US"/>
          </a:p>
        </p:txBody>
      </p:sp>
      <p:graphicFrame>
        <p:nvGraphicFramePr>
          <p:cNvPr id="23" name="Object 2"/>
          <p:cNvGraphicFramePr>
            <a:graphicFrameLocks noChangeAspect="1"/>
          </p:cNvGraphicFramePr>
          <p:nvPr>
            <p:custDataLst>
              <p:tags r:id="rId4"/>
            </p:custDataLst>
            <p:extLst/>
          </p:nvPr>
        </p:nvGraphicFramePr>
        <p:xfrm>
          <a:off x="1828802" y="3159687"/>
          <a:ext cx="5839081" cy="326382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1765" name="VISIO" r:id="rId7" imgW="4037710" imgH="2256232" progId="Visio.Drawing.6">
                  <p:embed/>
                </p:oleObj>
              </mc:Choice>
              <mc:Fallback>
                <p:oleObj name="VISIO" r:id="rId7" imgW="4037710" imgH="2256232" progId="Visio.Drawing.6">
                  <p:embed/>
                  <p:pic>
                    <p:nvPicPr>
                      <p:cNvPr id="23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28802" y="3159687"/>
                        <a:ext cx="5839081" cy="326382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829973590"/>
      </p:ext>
    </p:extLst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Rectangle 3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248508"/>
            <a:ext cx="8077200" cy="47830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433765" marR="0" lvl="0" indent="-433765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Tx/>
              <a:buNone/>
              <a:tabLst/>
              <a:defRPr/>
            </a:pPr>
            <a:endParaRPr kumimoji="0" lang="en-US" sz="2954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anose="020B0600070205080204" pitchFamily="34" charset="-128"/>
              <a:cs typeface="+mn-cs"/>
            </a:endParaRPr>
          </a:p>
          <a:p>
            <a:pPr marL="433765" marR="0" lvl="0" indent="-433765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Tx/>
              <a:buNone/>
              <a:tabLst/>
              <a:defRPr/>
            </a:pPr>
            <a:endParaRPr kumimoji="0" lang="en-US" sz="2954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anose="020B0600070205080204" pitchFamily="34" charset="-128"/>
              <a:cs typeface="+mn-cs"/>
            </a:endParaRPr>
          </a:p>
          <a:p>
            <a:pPr marL="433765" marR="0" lvl="0" indent="-433765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Tx/>
              <a:buNone/>
              <a:tabLst/>
              <a:defRPr/>
            </a:pPr>
            <a:endParaRPr kumimoji="0" lang="en-US" sz="2954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59394" name="Rectangle 4"/>
          <p:cNvSpPr>
            <a:spLocks noGrp="1" noChangeArrowheads="1"/>
          </p:cNvSpPr>
          <p:nvPr>
            <p:ph type="title"/>
            <p:custDataLst>
              <p:tags r:id="rId3"/>
            </p:custDataLst>
          </p:nvPr>
        </p:nvSpPr>
        <p:spPr/>
        <p:txBody>
          <a:bodyPr/>
          <a:lstStyle/>
          <a:p>
            <a:pPr eaLnBrk="1" hangingPunct="1"/>
            <a:r>
              <a:rPr lang="en-US" dirty="0"/>
              <a:t>Memory Array Organization (II)</a:t>
            </a:r>
          </a:p>
        </p:txBody>
      </p:sp>
      <p:sp>
        <p:nvSpPr>
          <p:cNvPr id="59396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Storage nodes in one column connected to one bitline</a:t>
            </a:r>
          </a:p>
          <a:p>
            <a:r>
              <a:rPr lang="en-US"/>
              <a:t>Address decoder activates only ONE wordline</a:t>
            </a:r>
          </a:p>
          <a:p>
            <a:r>
              <a:rPr lang="en-US"/>
              <a:t>Content of one line of storage available at output </a:t>
            </a:r>
          </a:p>
          <a:p>
            <a:endParaRPr lang="en-US"/>
          </a:p>
        </p:txBody>
      </p:sp>
      <p:graphicFrame>
        <p:nvGraphicFramePr>
          <p:cNvPr id="23" name="Object 2"/>
          <p:cNvGraphicFramePr>
            <a:graphicFrameLocks noChangeAspect="1"/>
          </p:cNvGraphicFramePr>
          <p:nvPr>
            <p:custDataLst>
              <p:tags r:id="rId4"/>
            </p:custDataLst>
            <p:extLst/>
          </p:nvPr>
        </p:nvGraphicFramePr>
        <p:xfrm>
          <a:off x="1828802" y="3159687"/>
          <a:ext cx="5839081" cy="326382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2789" name="VISIO" r:id="rId7" imgW="4037710" imgH="2256232" progId="Visio.Drawing.6">
                  <p:embed/>
                </p:oleObj>
              </mc:Choice>
              <mc:Fallback>
                <p:oleObj name="VISIO" r:id="rId7" imgW="4037710" imgH="2256232" progId="Visio.Drawing.6">
                  <p:embed/>
                  <p:pic>
                    <p:nvPicPr>
                      <p:cNvPr id="23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28802" y="3159687"/>
                        <a:ext cx="5839081" cy="326382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" name="Rectangle 8"/>
          <p:cNvSpPr>
            <a:spLocks noChangeArrowheads="1"/>
          </p:cNvSpPr>
          <p:nvPr/>
        </p:nvSpPr>
        <p:spPr bwMode="auto">
          <a:xfrm>
            <a:off x="3686910" y="4273062"/>
            <a:ext cx="3768969" cy="633046"/>
          </a:xfrm>
          <a:prstGeom prst="rect">
            <a:avLst/>
          </a:prstGeom>
          <a:solidFill>
            <a:schemeClr val="accent2">
              <a:alpha val="23921"/>
            </a:schemeClr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5" name="TextBox 9"/>
          <p:cNvSpPr txBox="1">
            <a:spLocks noChangeArrowheads="1"/>
          </p:cNvSpPr>
          <p:nvPr/>
        </p:nvSpPr>
        <p:spPr bwMode="auto">
          <a:xfrm>
            <a:off x="1899462" y="4102345"/>
            <a:ext cx="609600" cy="3481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62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Verdana" pitchFamily="34" charset="0"/>
                <a:ea typeface="MS PGothic" pitchFamily="34" charset="-128"/>
                <a:cs typeface="+mn-cs"/>
              </a:rPr>
              <a:t>10</a:t>
            </a:r>
          </a:p>
        </p:txBody>
      </p:sp>
      <p:sp>
        <p:nvSpPr>
          <p:cNvPr id="26" name="TextBox 10"/>
          <p:cNvSpPr txBox="1">
            <a:spLocks noChangeArrowheads="1"/>
          </p:cNvSpPr>
          <p:nvPr/>
        </p:nvSpPr>
        <p:spPr bwMode="auto">
          <a:xfrm>
            <a:off x="5275385" y="6252801"/>
            <a:ext cx="381000" cy="3481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62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Verdana" pitchFamily="34" charset="0"/>
                <a:ea typeface="MS PGothic" pitchFamily="34" charset="-128"/>
                <a:cs typeface="+mn-cs"/>
              </a:rPr>
              <a:t>1</a:t>
            </a:r>
          </a:p>
        </p:txBody>
      </p:sp>
      <p:sp>
        <p:nvSpPr>
          <p:cNvPr id="27" name="TextBox 11"/>
          <p:cNvSpPr txBox="1">
            <a:spLocks noChangeArrowheads="1"/>
          </p:cNvSpPr>
          <p:nvPr/>
        </p:nvSpPr>
        <p:spPr bwMode="auto">
          <a:xfrm>
            <a:off x="6230815" y="6252801"/>
            <a:ext cx="381000" cy="3481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62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Verdana" pitchFamily="34" charset="0"/>
                <a:ea typeface="MS PGothic" pitchFamily="34" charset="-128"/>
                <a:cs typeface="+mn-cs"/>
              </a:rPr>
              <a:t>0</a:t>
            </a:r>
          </a:p>
        </p:txBody>
      </p:sp>
      <p:sp>
        <p:nvSpPr>
          <p:cNvPr id="28" name="TextBox 12"/>
          <p:cNvSpPr txBox="1">
            <a:spLocks noChangeArrowheads="1"/>
          </p:cNvSpPr>
          <p:nvPr/>
        </p:nvSpPr>
        <p:spPr bwMode="auto">
          <a:xfrm>
            <a:off x="7145215" y="6242539"/>
            <a:ext cx="381000" cy="3481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62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Verdana" pitchFamily="34" charset="0"/>
                <a:ea typeface="MS PGothic" pitchFamily="34" charset="-128"/>
                <a:cs typeface="+mn-cs"/>
              </a:rPr>
              <a:t>0</a:t>
            </a:r>
          </a:p>
        </p:txBody>
      </p:sp>
      <p:sp>
        <p:nvSpPr>
          <p:cNvPr id="29" name="TextBox 13"/>
          <p:cNvSpPr txBox="1">
            <a:spLocks noChangeArrowheads="1"/>
          </p:cNvSpPr>
          <p:nvPr/>
        </p:nvSpPr>
        <p:spPr bwMode="auto">
          <a:xfrm>
            <a:off x="2573215" y="3780693"/>
            <a:ext cx="3124200" cy="3481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62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Verdana" pitchFamily="34" charset="0"/>
                <a:ea typeface="MS PGothic" pitchFamily="34" charset="-128"/>
                <a:cs typeface="+mn-cs"/>
              </a:rPr>
              <a:t>Active </a:t>
            </a:r>
            <a:r>
              <a:rPr kumimoji="0" lang="en-US" sz="1662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Verdana" pitchFamily="34" charset="0"/>
                <a:ea typeface="MS PGothic" pitchFamily="34" charset="-128"/>
                <a:cs typeface="+mn-cs"/>
              </a:rPr>
              <a:t>wordline</a:t>
            </a:r>
            <a:endParaRPr kumimoji="0" lang="en-US" sz="1662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Verdana" pitchFamily="34" charset="0"/>
              <a:ea typeface="MS PGothic" pitchFamily="34" charset="-128"/>
              <a:cs typeface="+mn-cs"/>
            </a:endParaRPr>
          </a:p>
        </p:txBody>
      </p:sp>
      <p:cxnSp>
        <p:nvCxnSpPr>
          <p:cNvPr id="30" name="Straight Connector 17"/>
          <p:cNvCxnSpPr>
            <a:cxnSpLocks noChangeShapeType="1"/>
          </p:cNvCxnSpPr>
          <p:nvPr/>
        </p:nvCxnSpPr>
        <p:spPr bwMode="auto">
          <a:xfrm>
            <a:off x="3686908" y="4343400"/>
            <a:ext cx="3557956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31" name="Straight Connector 19"/>
          <p:cNvCxnSpPr>
            <a:cxnSpLocks noChangeShapeType="1"/>
          </p:cNvCxnSpPr>
          <p:nvPr/>
        </p:nvCxnSpPr>
        <p:spPr bwMode="auto">
          <a:xfrm>
            <a:off x="5416062" y="4624759"/>
            <a:ext cx="0" cy="1478574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32" name="Straight Connector 23"/>
          <p:cNvCxnSpPr>
            <a:cxnSpLocks noChangeShapeType="1"/>
          </p:cNvCxnSpPr>
          <p:nvPr/>
        </p:nvCxnSpPr>
        <p:spPr bwMode="auto">
          <a:xfrm>
            <a:off x="6323138" y="4623293"/>
            <a:ext cx="1" cy="1480038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33" name="Straight Connector 25"/>
          <p:cNvCxnSpPr>
            <a:cxnSpLocks noChangeShapeType="1"/>
          </p:cNvCxnSpPr>
          <p:nvPr/>
        </p:nvCxnSpPr>
        <p:spPr bwMode="auto">
          <a:xfrm>
            <a:off x="7244862" y="4626225"/>
            <a:ext cx="0" cy="1477107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34" name="Straight Connector 27"/>
          <p:cNvCxnSpPr>
            <a:cxnSpLocks noChangeShapeType="1"/>
          </p:cNvCxnSpPr>
          <p:nvPr/>
        </p:nvCxnSpPr>
        <p:spPr bwMode="auto">
          <a:xfrm flipH="1">
            <a:off x="5205046" y="4626224"/>
            <a:ext cx="211015" cy="1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35" name="Straight Connector 29"/>
          <p:cNvCxnSpPr>
            <a:cxnSpLocks noChangeShapeType="1"/>
          </p:cNvCxnSpPr>
          <p:nvPr/>
        </p:nvCxnSpPr>
        <p:spPr bwMode="auto">
          <a:xfrm flipH="1" flipV="1">
            <a:off x="6096003" y="4623287"/>
            <a:ext cx="227135" cy="2934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36" name="Straight Connector 31"/>
          <p:cNvCxnSpPr>
            <a:cxnSpLocks noChangeShapeType="1"/>
          </p:cNvCxnSpPr>
          <p:nvPr/>
        </p:nvCxnSpPr>
        <p:spPr bwMode="auto">
          <a:xfrm flipH="1">
            <a:off x="7033846" y="4626221"/>
            <a:ext cx="211017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3993220302"/>
      </p:ext>
    </p:extLst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Rectangle 3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248508"/>
            <a:ext cx="8077200" cy="47830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433765" marR="0" lvl="0" indent="-433765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Tx/>
              <a:buNone/>
              <a:tabLst/>
              <a:defRPr/>
            </a:pPr>
            <a:endParaRPr kumimoji="0" lang="en-US" sz="2954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anose="020B0600070205080204" pitchFamily="34" charset="-128"/>
              <a:cs typeface="+mn-cs"/>
            </a:endParaRPr>
          </a:p>
          <a:p>
            <a:pPr marL="433765" marR="0" lvl="0" indent="-433765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Tx/>
              <a:buNone/>
              <a:tabLst/>
              <a:defRPr/>
            </a:pPr>
            <a:endParaRPr kumimoji="0" lang="en-US" sz="2954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anose="020B0600070205080204" pitchFamily="34" charset="-128"/>
              <a:cs typeface="+mn-cs"/>
            </a:endParaRPr>
          </a:p>
          <a:p>
            <a:pPr marL="433765" marR="0" lvl="0" indent="-433765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Tx/>
              <a:buNone/>
              <a:tabLst/>
              <a:defRPr/>
            </a:pPr>
            <a:endParaRPr kumimoji="0" lang="en-US" sz="2954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61442" name="Rectangle 4"/>
          <p:cNvSpPr>
            <a:spLocks noGrp="1" noChangeArrowheads="1"/>
          </p:cNvSpPr>
          <p:nvPr>
            <p:ph type="title"/>
            <p:custDataLst>
              <p:tags r:id="rId3"/>
            </p:custDataLst>
          </p:nvPr>
        </p:nvSpPr>
        <p:spPr/>
        <p:txBody>
          <a:bodyPr/>
          <a:lstStyle/>
          <a:p>
            <a:pPr eaLnBrk="1" hangingPunct="1"/>
            <a:r>
              <a:rPr lang="en-US" dirty="0"/>
              <a:t>How is Access Controlled?</a:t>
            </a:r>
          </a:p>
        </p:txBody>
      </p:sp>
      <p:sp>
        <p:nvSpPr>
          <p:cNvPr id="61443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Access transistors configured as switches connect the bit storage to the bitline.</a:t>
            </a:r>
          </a:p>
          <a:p>
            <a:r>
              <a:rPr lang="en-US"/>
              <a:t>Access controlled by the wordline</a:t>
            </a:r>
          </a:p>
          <a:p>
            <a:endParaRPr lang="en-US"/>
          </a:p>
        </p:txBody>
      </p:sp>
      <p:graphicFrame>
        <p:nvGraphicFramePr>
          <p:cNvPr id="13" name="Object 2"/>
          <p:cNvGraphicFramePr>
            <a:graphicFrameLocks noChangeAspect="1"/>
          </p:cNvGraphicFramePr>
          <p:nvPr>
            <p:custDataLst>
              <p:tags r:id="rId4"/>
            </p:custDataLst>
            <p:extLst/>
          </p:nvPr>
        </p:nvGraphicFramePr>
        <p:xfrm>
          <a:off x="2286000" y="2584943"/>
          <a:ext cx="4292112" cy="190353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3821" name="Visio" r:id="rId11" imgW="1292047" imgH="620573" progId="Visio.Drawing.11">
                  <p:embed/>
                </p:oleObj>
              </mc:Choice>
              <mc:Fallback>
                <p:oleObj name="Visio" r:id="rId11" imgW="1292047" imgH="620573" progId="Visio.Drawing.11">
                  <p:embed/>
                  <p:pic>
                    <p:nvPicPr>
                      <p:cNvPr id="13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0" y="2584943"/>
                        <a:ext cx="4292112" cy="190353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dist="35921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ct 3"/>
          <p:cNvGraphicFramePr>
            <a:graphicFrameLocks noChangeAspect="1"/>
          </p:cNvGraphicFramePr>
          <p:nvPr>
            <p:custDataLst>
              <p:tags r:id="rId5"/>
            </p:custDataLst>
            <p:extLst/>
          </p:nvPr>
        </p:nvGraphicFramePr>
        <p:xfrm>
          <a:off x="4572000" y="4457700"/>
          <a:ext cx="3505200" cy="141263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3822" name="VISIO" r:id="rId13" imgW="2129028" imgH="972312" progId="Visio.Drawing.6">
                  <p:embed/>
                </p:oleObj>
              </mc:Choice>
              <mc:Fallback>
                <p:oleObj name="VISIO" r:id="rId13" imgW="2129028" imgH="972312" progId="Visio.Drawing.6">
                  <p:embed/>
                  <p:pic>
                    <p:nvPicPr>
                      <p:cNvPr id="14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0" y="4457700"/>
                        <a:ext cx="3505200" cy="141263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dist="35921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ct 4"/>
          <p:cNvGraphicFramePr>
            <a:graphicFrameLocks noChangeAspect="1"/>
          </p:cNvGraphicFramePr>
          <p:nvPr>
            <p:custDataLst>
              <p:tags r:id="rId6"/>
            </p:custDataLst>
            <p:extLst/>
          </p:nvPr>
        </p:nvGraphicFramePr>
        <p:xfrm>
          <a:off x="762002" y="4413743"/>
          <a:ext cx="2518997" cy="14565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3823" name="VISIO" r:id="rId15" imgW="1382268" imgH="865632" progId="Visio.Drawing.6">
                  <p:embed/>
                </p:oleObj>
              </mc:Choice>
              <mc:Fallback>
                <p:oleObj name="VISIO" r:id="rId15" imgW="1382268" imgH="865632" progId="Visio.Drawing.6">
                  <p:embed/>
                  <p:pic>
                    <p:nvPicPr>
                      <p:cNvPr id="15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2002" y="4413743"/>
                        <a:ext cx="2518997" cy="145659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dist="35921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Text Box 7"/>
          <p:cNvSpPr txBox="1"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838200" y="5890850"/>
            <a:ext cx="2819400" cy="4901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585" b="1" i="0" u="none" strike="noStrike" kern="1200" cap="none" spc="0" normalizeH="0" baseline="0" noProof="0" dirty="0">
                <a:ln>
                  <a:noFill/>
                </a:ln>
                <a:solidFill>
                  <a:srgbClr val="0432FF"/>
                </a:solidFill>
                <a:effectLst/>
                <a:uLnTx/>
                <a:uFillTx/>
                <a:latin typeface="Arial" pitchFamily="34" charset="0"/>
                <a:ea typeface="MS PGothic" pitchFamily="34" charset="-128"/>
                <a:cs typeface="+mn-cs"/>
              </a:rPr>
              <a:t>DRAM</a:t>
            </a:r>
          </a:p>
        </p:txBody>
      </p:sp>
      <p:sp>
        <p:nvSpPr>
          <p:cNvPr id="17" name="Text Box 8"/>
          <p:cNvSpPr txBox="1"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5181600" y="5890850"/>
            <a:ext cx="2819400" cy="4901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585" b="1" i="0" u="none" strike="noStrike" kern="1200" cap="none" spc="0" normalizeH="0" baseline="0" noProof="0" dirty="0">
                <a:ln>
                  <a:noFill/>
                </a:ln>
                <a:solidFill>
                  <a:srgbClr val="0432FF"/>
                </a:solidFill>
                <a:effectLst/>
                <a:uLnTx/>
                <a:uFillTx/>
                <a:latin typeface="Arial" pitchFamily="34" charset="0"/>
                <a:ea typeface="MS PGothic" pitchFamily="34" charset="-128"/>
                <a:cs typeface="+mn-cs"/>
              </a:rPr>
              <a:t>SRAM</a:t>
            </a:r>
          </a:p>
        </p:txBody>
      </p:sp>
    </p:spTree>
    <p:extLst>
      <p:ext uri="{BB962C8B-B14F-4D97-AF65-F5344CB8AC3E}">
        <p14:creationId xmlns:p14="http://schemas.microsoft.com/office/powerpoint/2010/main" val="3882291803"/>
      </p:ext>
    </p:extLst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3D931E-B675-E24B-8E73-4B0899F831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Building Larger Memories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2FAC44-81FC-F14B-9853-80708ABFBD8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Requires larger memory arrays</a:t>
            </a:r>
          </a:p>
          <a:p>
            <a:endParaRPr lang="en-US" dirty="0"/>
          </a:p>
          <a:p>
            <a:r>
              <a:rPr lang="en-US" dirty="0"/>
              <a:t>Large </a:t>
            </a:r>
            <a:r>
              <a:rPr lang="en-US" dirty="0">
                <a:sym typeface="Wingdings" pitchFamily="2" charset="2"/>
              </a:rPr>
              <a:t> slow</a:t>
            </a:r>
          </a:p>
          <a:p>
            <a:endParaRPr lang="en-US" dirty="0">
              <a:sym typeface="Wingdings" pitchFamily="2" charset="2"/>
            </a:endParaRPr>
          </a:p>
          <a:p>
            <a:r>
              <a:rPr lang="en-US" dirty="0">
                <a:sym typeface="Wingdings" pitchFamily="2" charset="2"/>
              </a:rPr>
              <a:t>How do we make the memory large without making it very slow?</a:t>
            </a:r>
          </a:p>
          <a:p>
            <a:endParaRPr lang="en-US" dirty="0">
              <a:sym typeface="Wingdings" pitchFamily="2" charset="2"/>
            </a:endParaRPr>
          </a:p>
          <a:p>
            <a:r>
              <a:rPr lang="en-US" dirty="0">
                <a:sym typeface="Wingdings" pitchFamily="2" charset="2"/>
              </a:rPr>
              <a:t>Idea: </a:t>
            </a:r>
            <a:r>
              <a:rPr lang="en-US" dirty="0">
                <a:solidFill>
                  <a:srgbClr val="0432FF"/>
                </a:solidFill>
                <a:sym typeface="Wingdings" pitchFamily="2" charset="2"/>
              </a:rPr>
              <a:t>Divide the memory into smaller arrays </a:t>
            </a:r>
            <a:r>
              <a:rPr lang="en-US" dirty="0">
                <a:sym typeface="Wingdings" pitchFamily="2" charset="2"/>
              </a:rPr>
              <a:t>and interconnect the arrays to input/output buses</a:t>
            </a:r>
          </a:p>
          <a:p>
            <a:pPr lvl="1"/>
            <a:r>
              <a:rPr lang="en-US" dirty="0">
                <a:sym typeface="Wingdings" pitchFamily="2" charset="2"/>
              </a:rPr>
              <a:t>Large memories are hierarchical array structures</a:t>
            </a:r>
          </a:p>
          <a:p>
            <a:pPr lvl="1"/>
            <a:r>
              <a:rPr lang="en-US" dirty="0"/>
              <a:t>DRAM: Channel </a:t>
            </a:r>
            <a:r>
              <a:rPr lang="en-US" dirty="0">
                <a:sym typeface="Wingdings" pitchFamily="2" charset="2"/>
              </a:rPr>
              <a:t> Rank  </a:t>
            </a:r>
            <a:r>
              <a:rPr lang="en-US" dirty="0"/>
              <a:t>Bank </a:t>
            </a:r>
            <a:r>
              <a:rPr lang="en-US" dirty="0">
                <a:sym typeface="Wingdings" pitchFamily="2" charset="2"/>
              </a:rPr>
              <a:t> Subarrays  Mats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A56BFD8-2045-0D40-AC9B-4E36B7E133B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DED06B6-2C69-284D-99A3-4B74281122AB}" type="slidenum">
              <a:rPr lang="en-US" altLang="en-US" smtClean="0"/>
              <a:pPr>
                <a:defRPr/>
              </a:pPr>
              <a:t>18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7881538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47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charset="-128"/>
              </a:rPr>
              <a:t>General Principle: Interleaving (Banking)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01700"/>
            <a:ext cx="8610600" cy="5194300"/>
          </a:xfrm>
        </p:spPr>
        <p:txBody>
          <a:bodyPr/>
          <a:lstStyle/>
          <a:p>
            <a:r>
              <a:rPr lang="en-US" altLang="en-US" dirty="0">
                <a:solidFill>
                  <a:srgbClr val="FF0000"/>
                </a:solidFill>
                <a:ea typeface="ＭＳ Ｐゴシック" charset="-128"/>
              </a:rPr>
              <a:t>Interleaving (banking)</a:t>
            </a:r>
          </a:p>
          <a:p>
            <a:pPr lvl="1"/>
            <a:r>
              <a:rPr lang="en-US" altLang="en-US" dirty="0">
                <a:solidFill>
                  <a:srgbClr val="0000FF"/>
                </a:solidFill>
                <a:ea typeface="ＭＳ Ｐゴシック" charset="-128"/>
              </a:rPr>
              <a:t>Problem</a:t>
            </a:r>
            <a:r>
              <a:rPr lang="en-US" altLang="en-US" dirty="0">
                <a:ea typeface="ＭＳ Ｐゴシック" charset="-128"/>
              </a:rPr>
              <a:t>: a single monolithic large memory array takes long to access and does not enable multiple accesses in parallel</a:t>
            </a:r>
          </a:p>
          <a:p>
            <a:pPr lvl="1"/>
            <a:endParaRPr lang="en-US" altLang="en-US" dirty="0">
              <a:ea typeface="ＭＳ Ｐゴシック" charset="-128"/>
            </a:endParaRPr>
          </a:p>
          <a:p>
            <a:pPr lvl="1"/>
            <a:r>
              <a:rPr lang="en-US" altLang="en-US" dirty="0">
                <a:solidFill>
                  <a:srgbClr val="0000FF"/>
                </a:solidFill>
                <a:ea typeface="ＭＳ Ｐゴシック" charset="-128"/>
              </a:rPr>
              <a:t>Goal</a:t>
            </a:r>
            <a:r>
              <a:rPr lang="en-US" altLang="en-US" dirty="0">
                <a:ea typeface="ＭＳ Ｐゴシック" charset="-128"/>
              </a:rPr>
              <a:t>: Reduce the latency of memory array access and enable multiple accesses in parallel</a:t>
            </a:r>
          </a:p>
          <a:p>
            <a:pPr lvl="1"/>
            <a:endParaRPr lang="en-US" altLang="en-US" dirty="0">
              <a:ea typeface="ＭＳ Ｐゴシック" charset="-128"/>
            </a:endParaRPr>
          </a:p>
          <a:p>
            <a:pPr lvl="1"/>
            <a:r>
              <a:rPr lang="en-US" altLang="en-US" dirty="0">
                <a:solidFill>
                  <a:srgbClr val="0000FF"/>
                </a:solidFill>
                <a:ea typeface="ＭＳ Ｐゴシック" charset="-128"/>
              </a:rPr>
              <a:t>Idea</a:t>
            </a:r>
            <a:r>
              <a:rPr lang="en-US" altLang="en-US" dirty="0">
                <a:ea typeface="ＭＳ Ｐゴシック" charset="-128"/>
              </a:rPr>
              <a:t>: Divide a large array into multiple banks that can be accessed independently (in the same cycle or in consecutive cycles)</a:t>
            </a:r>
          </a:p>
          <a:p>
            <a:pPr lvl="2"/>
            <a:r>
              <a:rPr lang="en-US" altLang="en-US" dirty="0">
                <a:ea typeface="ＭＳ Ｐゴシック" charset="-128"/>
              </a:rPr>
              <a:t>Each bank is smaller than the entire memory storage</a:t>
            </a:r>
          </a:p>
          <a:p>
            <a:pPr lvl="2"/>
            <a:r>
              <a:rPr lang="en-US" altLang="en-US" dirty="0">
                <a:ea typeface="ＭＳ Ｐゴシック" charset="-128"/>
              </a:rPr>
              <a:t>Accesses to different banks can be overlapped</a:t>
            </a:r>
          </a:p>
          <a:p>
            <a:pPr lvl="2"/>
            <a:endParaRPr lang="en-US" altLang="en-US" dirty="0">
              <a:ea typeface="ＭＳ Ｐゴシック" charset="-128"/>
            </a:endParaRPr>
          </a:p>
          <a:p>
            <a:pPr lvl="1"/>
            <a:r>
              <a:rPr lang="en-US" altLang="en-US" dirty="0">
                <a:solidFill>
                  <a:srgbClr val="0000FF"/>
                </a:solidFill>
                <a:ea typeface="ＭＳ Ｐゴシック" charset="-128"/>
              </a:rPr>
              <a:t>A Key Issue</a:t>
            </a:r>
            <a:r>
              <a:rPr lang="en-US" altLang="en-US" dirty="0">
                <a:ea typeface="ＭＳ Ｐゴシック" charset="-128"/>
              </a:rPr>
              <a:t>: How do you map data to different banks? (i.e., how do you interleave data across banks?)</a:t>
            </a:r>
          </a:p>
        </p:txBody>
      </p:sp>
      <p:sp>
        <p:nvSpPr>
          <p:cNvPr id="361475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charset="2"/>
              <a:buChar char="n"/>
              <a:defRPr sz="2400">
                <a:solidFill>
                  <a:schemeClr val="tx1"/>
                </a:solidFill>
                <a:latin typeface="Tahoma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charset="2"/>
              <a:buChar char="q"/>
              <a:defRPr sz="2200">
                <a:solidFill>
                  <a:schemeClr val="tx1"/>
                </a:solidFill>
                <a:latin typeface="Tahoma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charset="2"/>
              <a:buChar char="n"/>
              <a:defRPr sz="2000">
                <a:solidFill>
                  <a:schemeClr val="tx1"/>
                </a:solidFill>
                <a:latin typeface="Tahoma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charset="2"/>
              <a:buChar char="q"/>
              <a:defRPr>
                <a:solidFill>
                  <a:schemeClr val="tx1"/>
                </a:solidFill>
                <a:latin typeface="Tahoma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§"/>
              <a:defRPr sz="1600">
                <a:solidFill>
                  <a:schemeClr val="tx1"/>
                </a:solidFill>
                <a:latin typeface="Tahoma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charset="2"/>
              <a:buChar char="§"/>
              <a:defRPr sz="1600">
                <a:solidFill>
                  <a:schemeClr val="tx1"/>
                </a:solidFill>
                <a:latin typeface="Tahoma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charset="2"/>
              <a:buChar char="§"/>
              <a:defRPr sz="1600">
                <a:solidFill>
                  <a:schemeClr val="tx1"/>
                </a:solidFill>
                <a:latin typeface="Tahoma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charset="2"/>
              <a:buChar char="§"/>
              <a:defRPr sz="1600">
                <a:solidFill>
                  <a:schemeClr val="tx1"/>
                </a:solidFill>
                <a:latin typeface="Tahoma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charset="2"/>
              <a:buChar char="§"/>
              <a:defRPr sz="1600">
                <a:solidFill>
                  <a:schemeClr val="tx1"/>
                </a:solidFill>
                <a:latin typeface="Tahoma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43A948FC-7C3B-5349-879A-027B9F52D3A3}" type="slidenum">
              <a:rPr lang="en-US" altLang="en-US" sz="1600">
                <a:solidFill>
                  <a:srgbClr val="000000"/>
                </a:solidFill>
                <a:latin typeface="Garamond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19</a:t>
            </a:fld>
            <a:endParaRPr lang="en-US" altLang="en-US" sz="1600">
              <a:solidFill>
                <a:srgbClr val="000000"/>
              </a:solidFill>
              <a:latin typeface="Garamond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502809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17" name="Title 1">
            <a:extLst>
              <a:ext uri="{FF2B5EF4-FFF2-40B4-BE49-F238E27FC236}">
                <a16:creationId xmlns:a16="http://schemas.microsoft.com/office/drawing/2014/main" id="{A594C4F6-41C9-AA4E-9CF4-C65776A261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800" dirty="0">
                <a:ea typeface="ＭＳ Ｐゴシック" panose="020B0600070205080204" pitchFamily="34" charset="-128"/>
              </a:rPr>
              <a:t>Readings for This Lecture and Next</a:t>
            </a:r>
          </a:p>
        </p:txBody>
      </p:sp>
      <p:sp>
        <p:nvSpPr>
          <p:cNvPr id="162818" name="Content Placeholder 2">
            <a:extLst>
              <a:ext uri="{FF2B5EF4-FFF2-40B4-BE49-F238E27FC236}">
                <a16:creationId xmlns:a16="http://schemas.microsoft.com/office/drawing/2014/main" id="{6F443C80-D482-5D45-BFCC-37AF02940D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Memory Hierarchy and Caches</a:t>
            </a:r>
          </a:p>
          <a:p>
            <a:pPr>
              <a:buFont typeface="Wingdings" pitchFamily="2" charset="2"/>
              <a:buNone/>
            </a:pPr>
            <a:endParaRPr lang="en-US" altLang="en-US" dirty="0">
              <a:ea typeface="ＭＳ Ｐゴシック" panose="020B0600070205080204" pitchFamily="34" charset="-128"/>
            </a:endParaRPr>
          </a:p>
          <a:p>
            <a:r>
              <a:rPr lang="en-US" altLang="en-US" dirty="0">
                <a:ea typeface="ＭＳ Ｐゴシック" panose="020B0600070205080204" pitchFamily="34" charset="-128"/>
              </a:rPr>
              <a:t>Required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H&amp;H Chapters 8.1-8.3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Refresh: P&amp;P Chapter 3.5</a:t>
            </a: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r>
              <a:rPr lang="en-US" altLang="en-US" dirty="0">
                <a:ea typeface="ＭＳ Ｐゴシック" panose="020B0600070205080204" pitchFamily="34" charset="-128"/>
              </a:rPr>
              <a:t>Recommended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An early cache paper by Maurice Wilkes</a:t>
            </a:r>
          </a:p>
          <a:p>
            <a:pPr lvl="2"/>
            <a:r>
              <a:rPr lang="en-US" altLang="en-US" dirty="0">
                <a:ea typeface="ＭＳ Ｐゴシック" panose="020B0600070205080204" pitchFamily="34" charset="-128"/>
              </a:rPr>
              <a:t>Wilkes, “</a:t>
            </a:r>
            <a:r>
              <a:rPr lang="en-US" altLang="ja-JP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Slave Memories and Dynamic Storage Allocation</a:t>
            </a:r>
            <a:r>
              <a:rPr lang="en-US" altLang="ja-JP" dirty="0">
                <a:ea typeface="ＭＳ Ｐゴシック" panose="020B0600070205080204" pitchFamily="34" charset="-128"/>
              </a:rPr>
              <a:t>,</a:t>
            </a:r>
            <a:r>
              <a:rPr lang="en-US" altLang="en-US" dirty="0">
                <a:ea typeface="ＭＳ Ｐゴシック" panose="020B0600070205080204" pitchFamily="34" charset="-128"/>
              </a:rPr>
              <a:t>”</a:t>
            </a:r>
            <a:r>
              <a:rPr lang="en-US" altLang="ja-JP" dirty="0">
                <a:ea typeface="ＭＳ Ｐゴシック" panose="020B0600070205080204" pitchFamily="34" charset="-128"/>
              </a:rPr>
              <a:t> IEEE Trans. On Electronic Computers, 1965. </a:t>
            </a:r>
          </a:p>
          <a:p>
            <a:pPr>
              <a:buFont typeface="Wingdings" pitchFamily="2" charset="2"/>
              <a:buNone/>
            </a:pPr>
            <a:endParaRPr lang="en-US" altLang="en-US" dirty="0">
              <a:ea typeface="ＭＳ Ｐゴシック" panose="020B0600070205080204" pitchFamily="34" charset="-128"/>
            </a:endParaRPr>
          </a:p>
          <a:p>
            <a:endParaRPr lang="en-US" altLang="en-US" dirty="0">
              <a:ea typeface="ＭＳ Ｐゴシック" panose="020B0600070205080204" pitchFamily="34" charset="-128"/>
            </a:endParaRPr>
          </a:p>
        </p:txBody>
      </p:sp>
      <p:sp>
        <p:nvSpPr>
          <p:cNvPr id="162819" name="Slide Number Placeholder 3">
            <a:extLst>
              <a:ext uri="{FF2B5EF4-FFF2-40B4-BE49-F238E27FC236}">
                <a16:creationId xmlns:a16="http://schemas.microsoft.com/office/drawing/2014/main" id="{14D4F4F1-BA6F-D746-BC25-5FB556F3546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BAC512C-1931-0F42-BD99-785F5686D17F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08290455"/>
      </p:ext>
    </p:extLst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937" name="Rectangle 4">
            <a:extLst>
              <a:ext uri="{FF2B5EF4-FFF2-40B4-BE49-F238E27FC236}">
                <a16:creationId xmlns:a16="http://schemas.microsoft.com/office/drawing/2014/main" id="{8C36A614-39B8-6B4D-8A39-97269A06153E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366713" y="1524000"/>
            <a:ext cx="8428037" cy="1720850"/>
          </a:xfrm>
        </p:spPr>
        <p:txBody>
          <a:bodyPr/>
          <a:lstStyle/>
          <a:p>
            <a:pPr algn="ctr" eaLnBrk="1" hangingPunct="1"/>
            <a:r>
              <a:rPr lang="en-US" altLang="en-US" sz="4400" dirty="0">
                <a:ea typeface="ＭＳ Ｐゴシック" panose="020B0600070205080204" pitchFamily="34" charset="-128"/>
              </a:rPr>
              <a:t>Memory Technology:</a:t>
            </a:r>
            <a:br>
              <a:rPr lang="en-US" altLang="en-US" sz="4400" dirty="0">
                <a:ea typeface="ＭＳ Ｐゴシック" panose="020B0600070205080204" pitchFamily="34" charset="-128"/>
              </a:rPr>
            </a:br>
            <a:r>
              <a:rPr lang="en-US" altLang="en-US" sz="4400" dirty="0">
                <a:ea typeface="ＭＳ Ｐゴシック" panose="020B0600070205080204" pitchFamily="34" charset="-128"/>
              </a:rPr>
              <a:t>DRAM and SRAM</a:t>
            </a:r>
          </a:p>
        </p:txBody>
      </p:sp>
      <p:sp>
        <p:nvSpPr>
          <p:cNvPr id="167938" name="Rectangle 5">
            <a:extLst>
              <a:ext uri="{FF2B5EF4-FFF2-40B4-BE49-F238E27FC236}">
                <a16:creationId xmlns:a16="http://schemas.microsoft.com/office/drawing/2014/main" id="{996433C2-E4D4-5A4C-B317-5092809101A1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2900363"/>
          </a:xfrm>
        </p:spPr>
        <p:txBody>
          <a:bodyPr/>
          <a:lstStyle/>
          <a:p>
            <a:pPr eaLnBrk="1" hangingPunct="1"/>
            <a:endParaRPr lang="en-US" altLang="en-US" i="1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59900484"/>
      </p:ext>
    </p:extLst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057" name="Title 1">
            <a:extLst>
              <a:ext uri="{FF2B5EF4-FFF2-40B4-BE49-F238E27FC236}">
                <a16:creationId xmlns:a16="http://schemas.microsoft.com/office/drawing/2014/main" id="{BD4B56B7-0D73-3544-9B31-4FEEDA5AED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Memory Technology: DRAM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F50340-7B05-D748-A68E-D4C11234DD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Dynamic random access memory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Capacitor charge state indicates stored value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Whether the capacitor is charged or discharged indicates storage of 1 or 0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1 capacitor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1 access transistor</a:t>
            </a:r>
          </a:p>
          <a:p>
            <a:pPr lvl="1"/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Capacitor leaks through the RC path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DRAM cell loses charge over time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DRAM cell needs to be refreshed</a:t>
            </a:r>
          </a:p>
        </p:txBody>
      </p:sp>
      <p:sp>
        <p:nvSpPr>
          <p:cNvPr id="173059" name="Slide Number Placeholder 3">
            <a:extLst>
              <a:ext uri="{FF2B5EF4-FFF2-40B4-BE49-F238E27FC236}">
                <a16:creationId xmlns:a16="http://schemas.microsoft.com/office/drawing/2014/main" id="{BA7231B6-EDAD-3648-8F7C-BC2FCE7A629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2C263C2-0583-5E42-A38C-BA79AE79B890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CCA1A462-8BE7-584F-939E-4ADFFB45110B}"/>
              </a:ext>
            </a:extLst>
          </p:cNvPr>
          <p:cNvGrpSpPr>
            <a:grpSpLocks/>
          </p:cNvGrpSpPr>
          <p:nvPr/>
        </p:nvGrpSpPr>
        <p:grpSpPr bwMode="auto">
          <a:xfrm>
            <a:off x="6280150" y="3581400"/>
            <a:ext cx="2635250" cy="2133600"/>
            <a:chOff x="466725" y="3276600"/>
            <a:chExt cx="2635250" cy="2133600"/>
          </a:xfrm>
        </p:grpSpPr>
        <p:sp>
          <p:nvSpPr>
            <p:cNvPr id="173066" name="Freeform 4">
              <a:extLst>
                <a:ext uri="{FF2B5EF4-FFF2-40B4-BE49-F238E27FC236}">
                  <a16:creationId xmlns:a16="http://schemas.microsoft.com/office/drawing/2014/main" id="{54E34233-C17E-C846-BD5F-BEDCB45099B4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2525" y="4419600"/>
              <a:ext cx="838200" cy="228600"/>
            </a:xfrm>
            <a:custGeom>
              <a:avLst/>
              <a:gdLst>
                <a:gd name="T0" fmla="*/ 0 w 624"/>
                <a:gd name="T1" fmla="*/ 2147483646 h 144"/>
                <a:gd name="T2" fmla="*/ 2147483646 w 624"/>
                <a:gd name="T3" fmla="*/ 2147483646 h 144"/>
                <a:gd name="T4" fmla="*/ 2147483646 w 624"/>
                <a:gd name="T5" fmla="*/ 0 h 144"/>
                <a:gd name="T6" fmla="*/ 2147483646 w 624"/>
                <a:gd name="T7" fmla="*/ 0 h 144"/>
                <a:gd name="T8" fmla="*/ 2147483646 w 624"/>
                <a:gd name="T9" fmla="*/ 2147483646 h 144"/>
                <a:gd name="T10" fmla="*/ 2147483646 w 624"/>
                <a:gd name="T11" fmla="*/ 2147483646 h 14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24"/>
                <a:gd name="T19" fmla="*/ 0 h 144"/>
                <a:gd name="T20" fmla="*/ 624 w 624"/>
                <a:gd name="T21" fmla="*/ 144 h 14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24" h="144">
                  <a:moveTo>
                    <a:pt x="0" y="144"/>
                  </a:moveTo>
                  <a:lnTo>
                    <a:pt x="144" y="144"/>
                  </a:lnTo>
                  <a:lnTo>
                    <a:pt x="144" y="0"/>
                  </a:lnTo>
                  <a:lnTo>
                    <a:pt x="432" y="0"/>
                  </a:lnTo>
                  <a:lnTo>
                    <a:pt x="432" y="144"/>
                  </a:lnTo>
                  <a:lnTo>
                    <a:pt x="624" y="144"/>
                  </a:lnTo>
                </a:path>
              </a:pathLst>
            </a:cu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73067" name="Line 5">
              <a:extLst>
                <a:ext uri="{FF2B5EF4-FFF2-40B4-BE49-F238E27FC236}">
                  <a16:creationId xmlns:a16="http://schemas.microsoft.com/office/drawing/2014/main" id="{09B1D5D8-1928-904C-839D-A8B314CCA61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81125" y="4343400"/>
              <a:ext cx="30480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73068" name="Oval 6">
              <a:extLst>
                <a:ext uri="{FF2B5EF4-FFF2-40B4-BE49-F238E27FC236}">
                  <a16:creationId xmlns:a16="http://schemas.microsoft.com/office/drawing/2014/main" id="{4D2EC5A6-B794-3F4F-BDF9-AE71649A0A6A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1457325" y="4191000"/>
              <a:ext cx="152400" cy="152400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73069" name="Line 7">
              <a:extLst>
                <a:ext uri="{FF2B5EF4-FFF2-40B4-BE49-F238E27FC236}">
                  <a16:creationId xmlns:a16="http://schemas.microsoft.com/office/drawing/2014/main" id="{EAD92EE0-A287-3749-8AC6-E4941E33ABF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52525" y="3276600"/>
              <a:ext cx="0" cy="2133600"/>
            </a:xfrm>
            <a:prstGeom prst="line">
              <a:avLst/>
            </a:prstGeom>
            <a:noFill/>
            <a:ln w="19050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73070" name="Line 8">
              <a:extLst>
                <a:ext uri="{FF2B5EF4-FFF2-40B4-BE49-F238E27FC236}">
                  <a16:creationId xmlns:a16="http://schemas.microsoft.com/office/drawing/2014/main" id="{8A9E3FED-0F51-9E40-9278-42375E84FBF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66725" y="3810000"/>
              <a:ext cx="1971675" cy="0"/>
            </a:xfrm>
            <a:prstGeom prst="line">
              <a:avLst/>
            </a:prstGeom>
            <a:noFill/>
            <a:ln w="19050">
              <a:solidFill>
                <a:schemeClr val="accent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73071" name="Line 9">
              <a:extLst>
                <a:ext uri="{FF2B5EF4-FFF2-40B4-BE49-F238E27FC236}">
                  <a16:creationId xmlns:a16="http://schemas.microsoft.com/office/drawing/2014/main" id="{DB96A742-F545-1445-8E0D-5F74BA0F445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533525" y="3810000"/>
              <a:ext cx="0" cy="381000"/>
            </a:xfrm>
            <a:prstGeom prst="line">
              <a:avLst/>
            </a:prstGeom>
            <a:noFill/>
            <a:ln w="19050">
              <a:solidFill>
                <a:schemeClr val="accent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73072" name="Text Box 10">
              <a:extLst>
                <a:ext uri="{FF2B5EF4-FFF2-40B4-BE49-F238E27FC236}">
                  <a16:creationId xmlns:a16="http://schemas.microsoft.com/office/drawing/2014/main" id="{373DA39C-060F-9746-9FDF-9B827C4175D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800225" y="3487738"/>
              <a:ext cx="1301750" cy="339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800" b="0" i="1" u="none" strike="noStrike" kern="1200" cap="none" spc="0" normalizeH="0" baseline="0" noProof="0">
                  <a:ln>
                    <a:noFill/>
                  </a:ln>
                  <a:solidFill>
                    <a:srgbClr val="5F5F5F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row enable</a:t>
              </a:r>
            </a:p>
          </p:txBody>
        </p:sp>
        <p:sp>
          <p:nvSpPr>
            <p:cNvPr id="173073" name="Text Box 11">
              <a:extLst>
                <a:ext uri="{FF2B5EF4-FFF2-40B4-BE49-F238E27FC236}">
                  <a16:creationId xmlns:a16="http://schemas.microsoft.com/office/drawing/2014/main" id="{D56A3EF0-E848-8645-9C2C-ADA4EFAB2A9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-5400000">
              <a:off x="525463" y="4473575"/>
              <a:ext cx="908050" cy="339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800" b="0" i="1" u="none" strike="noStrike" kern="1200" cap="none" spc="0" normalizeH="0" baseline="0" noProof="0">
                  <a:ln>
                    <a:noFill/>
                  </a:ln>
                  <a:solidFill>
                    <a:srgbClr val="5F5F5F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_bitline</a:t>
              </a:r>
            </a:p>
          </p:txBody>
        </p:sp>
      </p:grpSp>
      <p:sp>
        <p:nvSpPr>
          <p:cNvPr id="173061" name="Line 30">
            <a:extLst>
              <a:ext uri="{FF2B5EF4-FFF2-40B4-BE49-F238E27FC236}">
                <a16:creationId xmlns:a16="http://schemas.microsoft.com/office/drawing/2014/main" id="{C83798AA-2180-9846-BBB3-DF8398A1F47E}"/>
              </a:ext>
            </a:extLst>
          </p:cNvPr>
          <p:cNvSpPr>
            <a:spLocks noChangeShapeType="1"/>
          </p:cNvSpPr>
          <p:nvPr/>
        </p:nvSpPr>
        <p:spPr bwMode="auto">
          <a:xfrm>
            <a:off x="7794625" y="4953000"/>
            <a:ext cx="1588" cy="1524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73062" name="Line 31">
            <a:extLst>
              <a:ext uri="{FF2B5EF4-FFF2-40B4-BE49-F238E27FC236}">
                <a16:creationId xmlns:a16="http://schemas.microsoft.com/office/drawing/2014/main" id="{6B6023BD-780F-044A-A4AA-2057628E1817}"/>
              </a:ext>
            </a:extLst>
          </p:cNvPr>
          <p:cNvSpPr>
            <a:spLocks noChangeShapeType="1"/>
          </p:cNvSpPr>
          <p:nvPr/>
        </p:nvSpPr>
        <p:spPr bwMode="auto">
          <a:xfrm>
            <a:off x="7642225" y="5105400"/>
            <a:ext cx="3048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73063" name="Line 32">
            <a:extLst>
              <a:ext uri="{FF2B5EF4-FFF2-40B4-BE49-F238E27FC236}">
                <a16:creationId xmlns:a16="http://schemas.microsoft.com/office/drawing/2014/main" id="{24C78A47-4629-734C-B4C3-0FDCC4EB284A}"/>
              </a:ext>
            </a:extLst>
          </p:cNvPr>
          <p:cNvSpPr>
            <a:spLocks noChangeShapeType="1"/>
          </p:cNvSpPr>
          <p:nvPr/>
        </p:nvSpPr>
        <p:spPr bwMode="auto">
          <a:xfrm>
            <a:off x="7642225" y="5181600"/>
            <a:ext cx="3048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73064" name="Line 35">
            <a:extLst>
              <a:ext uri="{FF2B5EF4-FFF2-40B4-BE49-F238E27FC236}">
                <a16:creationId xmlns:a16="http://schemas.microsoft.com/office/drawing/2014/main" id="{F553F59C-C5E5-064A-83DA-A7164B2422CE}"/>
              </a:ext>
            </a:extLst>
          </p:cNvPr>
          <p:cNvSpPr>
            <a:spLocks noChangeShapeType="1"/>
          </p:cNvSpPr>
          <p:nvPr/>
        </p:nvSpPr>
        <p:spPr bwMode="auto">
          <a:xfrm>
            <a:off x="7794625" y="5181600"/>
            <a:ext cx="0" cy="228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73065" name="AutoShape 36">
            <a:extLst>
              <a:ext uri="{FF2B5EF4-FFF2-40B4-BE49-F238E27FC236}">
                <a16:creationId xmlns:a16="http://schemas.microsoft.com/office/drawing/2014/main" id="{11B35600-A7BE-6842-8FF1-BA56D6F722E5}"/>
              </a:ext>
            </a:extLst>
          </p:cNvPr>
          <p:cNvSpPr>
            <a:spLocks noChangeArrowheads="1"/>
          </p:cNvSpPr>
          <p:nvPr/>
        </p:nvSpPr>
        <p:spPr bwMode="auto">
          <a:xfrm flipV="1">
            <a:off x="7642225" y="5410200"/>
            <a:ext cx="304800" cy="228600"/>
          </a:xfrm>
          <a:prstGeom prst="triangle">
            <a:avLst>
              <a:gd name="adj" fmla="val 50000"/>
            </a:avLst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8424699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437A45-6AF8-B740-A88A-8FA9A16D46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Static random access memory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Two cross coupled inverters store a single bit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Feedback path enables the stored value to persist in the “cell”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4 transistors for storage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2 transistors for access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174082" name="Title 1">
            <a:extLst>
              <a:ext uri="{FF2B5EF4-FFF2-40B4-BE49-F238E27FC236}">
                <a16:creationId xmlns:a16="http://schemas.microsoft.com/office/drawing/2014/main" id="{870A9667-E5FC-9E4C-B613-3B6D100D7F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Memory Technology: SRAM</a:t>
            </a:r>
          </a:p>
        </p:txBody>
      </p:sp>
      <p:sp>
        <p:nvSpPr>
          <p:cNvPr id="174083" name="Slide Number Placeholder 3">
            <a:extLst>
              <a:ext uri="{FF2B5EF4-FFF2-40B4-BE49-F238E27FC236}">
                <a16:creationId xmlns:a16="http://schemas.microsoft.com/office/drawing/2014/main" id="{6743E49A-D30A-D34B-AB55-81603DC5AE5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0C3F288-8AA4-884D-B567-7DAEFB5762FE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grpSp>
        <p:nvGrpSpPr>
          <p:cNvPr id="174084" name="Group 22">
            <a:extLst>
              <a:ext uri="{FF2B5EF4-FFF2-40B4-BE49-F238E27FC236}">
                <a16:creationId xmlns:a16="http://schemas.microsoft.com/office/drawing/2014/main" id="{6753E197-55C2-594B-997E-63B65F6BF4C6}"/>
              </a:ext>
            </a:extLst>
          </p:cNvPr>
          <p:cNvGrpSpPr>
            <a:grpSpLocks/>
          </p:cNvGrpSpPr>
          <p:nvPr/>
        </p:nvGrpSpPr>
        <p:grpSpPr bwMode="auto">
          <a:xfrm>
            <a:off x="2590800" y="4675188"/>
            <a:ext cx="1143000" cy="990600"/>
            <a:chOff x="3600" y="960"/>
            <a:chExt cx="864" cy="816"/>
          </a:xfrm>
        </p:grpSpPr>
        <p:grpSp>
          <p:nvGrpSpPr>
            <p:cNvPr id="174101" name="Group 23">
              <a:extLst>
                <a:ext uri="{FF2B5EF4-FFF2-40B4-BE49-F238E27FC236}">
                  <a16:creationId xmlns:a16="http://schemas.microsoft.com/office/drawing/2014/main" id="{E3C34D0B-1021-3140-8CB6-97CF14C9622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40" y="960"/>
              <a:ext cx="384" cy="384"/>
              <a:chOff x="3600" y="960"/>
              <a:chExt cx="384" cy="384"/>
            </a:xfrm>
          </p:grpSpPr>
          <p:sp>
            <p:nvSpPr>
              <p:cNvPr id="174106" name="AutoShape 24">
                <a:extLst>
                  <a:ext uri="{FF2B5EF4-FFF2-40B4-BE49-F238E27FC236}">
                    <a16:creationId xmlns:a16="http://schemas.microsoft.com/office/drawing/2014/main" id="{7BA0ABA3-94A6-0C40-8E3B-A4DE47056AD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3552" y="1008"/>
                <a:ext cx="384" cy="288"/>
              </a:xfrm>
              <a:prstGeom prst="triangle">
                <a:avLst>
                  <a:gd name="adj" fmla="val 50000"/>
                </a:avLst>
              </a:prstGeom>
              <a:noFill/>
              <a:ln w="19050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74107" name="Oval 25">
                <a:extLst>
                  <a:ext uri="{FF2B5EF4-FFF2-40B4-BE49-F238E27FC236}">
                    <a16:creationId xmlns:a16="http://schemas.microsoft.com/office/drawing/2014/main" id="{9F80F30A-F387-AB4B-B0F3-C1509CA577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88" y="1104"/>
                <a:ext cx="96" cy="96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p:grpSp>
        <p:sp>
          <p:nvSpPr>
            <p:cNvPr id="174102" name="AutoShape 26">
              <a:extLst>
                <a:ext uri="{FF2B5EF4-FFF2-40B4-BE49-F238E27FC236}">
                  <a16:creationId xmlns:a16="http://schemas.microsoft.com/office/drawing/2014/main" id="{EACF7F1D-A72B-B048-90DF-C7BE38E5F27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 flipH="1">
              <a:off x="3888" y="1440"/>
              <a:ext cx="384" cy="288"/>
            </a:xfrm>
            <a:prstGeom prst="triangle">
              <a:avLst>
                <a:gd name="adj" fmla="val 50000"/>
              </a:avLst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74103" name="Oval 27">
              <a:extLst>
                <a:ext uri="{FF2B5EF4-FFF2-40B4-BE49-F238E27FC236}">
                  <a16:creationId xmlns:a16="http://schemas.microsoft.com/office/drawing/2014/main" id="{8D3E046E-0C2D-5949-8CC9-F9C7039AFD0D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3840" y="1536"/>
              <a:ext cx="96" cy="96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74104" name="Freeform 28">
              <a:extLst>
                <a:ext uri="{FF2B5EF4-FFF2-40B4-BE49-F238E27FC236}">
                  <a16:creationId xmlns:a16="http://schemas.microsoft.com/office/drawing/2014/main" id="{D2EE9014-751A-7240-88C0-E4E1E33AAE3F}"/>
                </a:ext>
              </a:extLst>
            </p:cNvPr>
            <p:cNvSpPr>
              <a:spLocks/>
            </p:cNvSpPr>
            <p:nvPr/>
          </p:nvSpPr>
          <p:spPr bwMode="auto">
            <a:xfrm>
              <a:off x="4224" y="1152"/>
              <a:ext cx="240" cy="432"/>
            </a:xfrm>
            <a:custGeom>
              <a:avLst/>
              <a:gdLst>
                <a:gd name="T0" fmla="*/ 0 w 240"/>
                <a:gd name="T1" fmla="*/ 0 h 432"/>
                <a:gd name="T2" fmla="*/ 240 w 240"/>
                <a:gd name="T3" fmla="*/ 0 h 432"/>
                <a:gd name="T4" fmla="*/ 240 w 240"/>
                <a:gd name="T5" fmla="*/ 432 h 432"/>
                <a:gd name="T6" fmla="*/ 0 w 240"/>
                <a:gd name="T7" fmla="*/ 432 h 43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40"/>
                <a:gd name="T13" fmla="*/ 0 h 432"/>
                <a:gd name="T14" fmla="*/ 240 w 240"/>
                <a:gd name="T15" fmla="*/ 432 h 43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40" h="432">
                  <a:moveTo>
                    <a:pt x="0" y="0"/>
                  </a:moveTo>
                  <a:lnTo>
                    <a:pt x="240" y="0"/>
                  </a:lnTo>
                  <a:lnTo>
                    <a:pt x="240" y="432"/>
                  </a:lnTo>
                  <a:lnTo>
                    <a:pt x="0" y="432"/>
                  </a:lnTo>
                </a:path>
              </a:pathLst>
            </a:cu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74105" name="Freeform 29">
              <a:extLst>
                <a:ext uri="{FF2B5EF4-FFF2-40B4-BE49-F238E27FC236}">
                  <a16:creationId xmlns:a16="http://schemas.microsoft.com/office/drawing/2014/main" id="{4ACEFBC1-30CF-8B43-9D11-FB5A2C7D70F2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600" y="1152"/>
              <a:ext cx="240" cy="432"/>
            </a:xfrm>
            <a:custGeom>
              <a:avLst/>
              <a:gdLst>
                <a:gd name="T0" fmla="*/ 0 w 240"/>
                <a:gd name="T1" fmla="*/ 0 h 432"/>
                <a:gd name="T2" fmla="*/ 240 w 240"/>
                <a:gd name="T3" fmla="*/ 0 h 432"/>
                <a:gd name="T4" fmla="*/ 240 w 240"/>
                <a:gd name="T5" fmla="*/ 432 h 432"/>
                <a:gd name="T6" fmla="*/ 0 w 240"/>
                <a:gd name="T7" fmla="*/ 432 h 43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40"/>
                <a:gd name="T13" fmla="*/ 0 h 432"/>
                <a:gd name="T14" fmla="*/ 240 w 240"/>
                <a:gd name="T15" fmla="*/ 432 h 43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40" h="432">
                  <a:moveTo>
                    <a:pt x="0" y="0"/>
                  </a:moveTo>
                  <a:lnTo>
                    <a:pt x="240" y="0"/>
                  </a:lnTo>
                  <a:lnTo>
                    <a:pt x="240" y="432"/>
                  </a:lnTo>
                  <a:lnTo>
                    <a:pt x="0" y="432"/>
                  </a:lnTo>
                </a:path>
              </a:pathLst>
            </a:cu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7FA8209F-D6C7-F241-9566-62591A2516E7}"/>
              </a:ext>
            </a:extLst>
          </p:cNvPr>
          <p:cNvGrpSpPr>
            <a:grpSpLocks/>
          </p:cNvGrpSpPr>
          <p:nvPr/>
        </p:nvGrpSpPr>
        <p:grpSpPr bwMode="auto">
          <a:xfrm>
            <a:off x="1066800" y="3810000"/>
            <a:ext cx="4267200" cy="2133600"/>
            <a:chOff x="-2438400" y="2971800"/>
            <a:chExt cx="4267200" cy="2133600"/>
          </a:xfrm>
        </p:grpSpPr>
        <p:sp>
          <p:nvSpPr>
            <p:cNvPr id="174086" name="Line 37">
              <a:extLst>
                <a:ext uri="{FF2B5EF4-FFF2-40B4-BE49-F238E27FC236}">
                  <a16:creationId xmlns:a16="http://schemas.microsoft.com/office/drawing/2014/main" id="{1A8D5DE6-1B76-BB40-8477-33FB059A825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-2438400" y="3505200"/>
              <a:ext cx="4267200" cy="0"/>
            </a:xfrm>
            <a:prstGeom prst="line">
              <a:avLst/>
            </a:prstGeom>
            <a:noFill/>
            <a:ln w="19050">
              <a:solidFill>
                <a:schemeClr val="accent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grpSp>
          <p:nvGrpSpPr>
            <p:cNvPr id="174087" name="Group 26">
              <a:extLst>
                <a:ext uri="{FF2B5EF4-FFF2-40B4-BE49-F238E27FC236}">
                  <a16:creationId xmlns:a16="http://schemas.microsoft.com/office/drawing/2014/main" id="{B4554E81-9302-9841-9601-36474EA152C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-2092325" y="2971800"/>
              <a:ext cx="3498850" cy="2133600"/>
              <a:chOff x="-2092325" y="2971800"/>
              <a:chExt cx="3498850" cy="2133600"/>
            </a:xfrm>
          </p:grpSpPr>
          <p:sp>
            <p:nvSpPr>
              <p:cNvPr id="174088" name="Freeform 30">
                <a:extLst>
                  <a:ext uri="{FF2B5EF4-FFF2-40B4-BE49-F238E27FC236}">
                    <a16:creationId xmlns:a16="http://schemas.microsoft.com/office/drawing/2014/main" id="{7EBE2C8D-56E6-5C48-952F-E365534BB5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752600" y="4114800"/>
                <a:ext cx="838200" cy="228600"/>
              </a:xfrm>
              <a:custGeom>
                <a:avLst/>
                <a:gdLst>
                  <a:gd name="T0" fmla="*/ 0 w 624"/>
                  <a:gd name="T1" fmla="*/ 2147483646 h 144"/>
                  <a:gd name="T2" fmla="*/ 2147483646 w 624"/>
                  <a:gd name="T3" fmla="*/ 2147483646 h 144"/>
                  <a:gd name="T4" fmla="*/ 2147483646 w 624"/>
                  <a:gd name="T5" fmla="*/ 0 h 144"/>
                  <a:gd name="T6" fmla="*/ 2147483646 w 624"/>
                  <a:gd name="T7" fmla="*/ 0 h 144"/>
                  <a:gd name="T8" fmla="*/ 2147483646 w 624"/>
                  <a:gd name="T9" fmla="*/ 2147483646 h 144"/>
                  <a:gd name="T10" fmla="*/ 2147483646 w 624"/>
                  <a:gd name="T11" fmla="*/ 2147483646 h 14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24"/>
                  <a:gd name="T19" fmla="*/ 0 h 144"/>
                  <a:gd name="T20" fmla="*/ 624 w 624"/>
                  <a:gd name="T21" fmla="*/ 144 h 14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24" h="144">
                    <a:moveTo>
                      <a:pt x="0" y="144"/>
                    </a:moveTo>
                    <a:lnTo>
                      <a:pt x="144" y="144"/>
                    </a:lnTo>
                    <a:lnTo>
                      <a:pt x="144" y="0"/>
                    </a:lnTo>
                    <a:lnTo>
                      <a:pt x="432" y="0"/>
                    </a:lnTo>
                    <a:lnTo>
                      <a:pt x="432" y="144"/>
                    </a:lnTo>
                    <a:lnTo>
                      <a:pt x="624" y="144"/>
                    </a:lnTo>
                  </a:path>
                </a:pathLst>
              </a:cu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74089" name="Freeform 31">
                <a:extLst>
                  <a:ext uri="{FF2B5EF4-FFF2-40B4-BE49-F238E27FC236}">
                    <a16:creationId xmlns:a16="http://schemas.microsoft.com/office/drawing/2014/main" id="{7E010331-E22F-E14A-AE45-D21456F9F58D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228600" y="4114800"/>
                <a:ext cx="838200" cy="228600"/>
              </a:xfrm>
              <a:custGeom>
                <a:avLst/>
                <a:gdLst>
                  <a:gd name="T0" fmla="*/ 0 w 624"/>
                  <a:gd name="T1" fmla="*/ 2147483646 h 144"/>
                  <a:gd name="T2" fmla="*/ 2147483646 w 624"/>
                  <a:gd name="T3" fmla="*/ 2147483646 h 144"/>
                  <a:gd name="T4" fmla="*/ 2147483646 w 624"/>
                  <a:gd name="T5" fmla="*/ 0 h 144"/>
                  <a:gd name="T6" fmla="*/ 2147483646 w 624"/>
                  <a:gd name="T7" fmla="*/ 0 h 144"/>
                  <a:gd name="T8" fmla="*/ 2147483646 w 624"/>
                  <a:gd name="T9" fmla="*/ 2147483646 h 144"/>
                  <a:gd name="T10" fmla="*/ 2147483646 w 624"/>
                  <a:gd name="T11" fmla="*/ 2147483646 h 14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24"/>
                  <a:gd name="T19" fmla="*/ 0 h 144"/>
                  <a:gd name="T20" fmla="*/ 624 w 624"/>
                  <a:gd name="T21" fmla="*/ 144 h 14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24" h="144">
                    <a:moveTo>
                      <a:pt x="0" y="144"/>
                    </a:moveTo>
                    <a:lnTo>
                      <a:pt x="144" y="144"/>
                    </a:lnTo>
                    <a:lnTo>
                      <a:pt x="144" y="0"/>
                    </a:lnTo>
                    <a:lnTo>
                      <a:pt x="432" y="0"/>
                    </a:lnTo>
                    <a:lnTo>
                      <a:pt x="432" y="144"/>
                    </a:lnTo>
                    <a:lnTo>
                      <a:pt x="624" y="144"/>
                    </a:lnTo>
                  </a:path>
                </a:pathLst>
              </a:cu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74090" name="Line 32">
                <a:extLst>
                  <a:ext uri="{FF2B5EF4-FFF2-40B4-BE49-F238E27FC236}">
                    <a16:creationId xmlns:a16="http://schemas.microsoft.com/office/drawing/2014/main" id="{4B9686EF-13DD-F648-ADF7-19C8B1BE5CB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-1524000" y="4038600"/>
                <a:ext cx="304800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74091" name="Oval 33">
                <a:extLst>
                  <a:ext uri="{FF2B5EF4-FFF2-40B4-BE49-F238E27FC236}">
                    <a16:creationId xmlns:a16="http://schemas.microsoft.com/office/drawing/2014/main" id="{D5E04CF6-3A42-1447-BCB8-10F35325FD8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-1447800" y="3886200"/>
                <a:ext cx="152400" cy="152400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74092" name="Oval 34">
                <a:extLst>
                  <a:ext uri="{FF2B5EF4-FFF2-40B4-BE49-F238E27FC236}">
                    <a16:creationId xmlns:a16="http://schemas.microsoft.com/office/drawing/2014/main" id="{79F77B97-7897-9847-AF33-AD70A20B007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609600" y="3886200"/>
                <a:ext cx="152400" cy="152400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74093" name="Line 35">
                <a:extLst>
                  <a:ext uri="{FF2B5EF4-FFF2-40B4-BE49-F238E27FC236}">
                    <a16:creationId xmlns:a16="http://schemas.microsoft.com/office/drawing/2014/main" id="{1993E0CC-63C5-704F-B3FA-6757A0A7353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-1752600" y="2971800"/>
                <a:ext cx="0" cy="2133600"/>
              </a:xfrm>
              <a:prstGeom prst="line">
                <a:avLst/>
              </a:prstGeom>
              <a:noFill/>
              <a:ln w="19050">
                <a:solidFill>
                  <a:schemeClr val="accent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74094" name="Line 36">
                <a:extLst>
                  <a:ext uri="{FF2B5EF4-FFF2-40B4-BE49-F238E27FC236}">
                    <a16:creationId xmlns:a16="http://schemas.microsoft.com/office/drawing/2014/main" id="{3C949D81-DE24-864F-9243-73867FFA7F6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66800" y="2971800"/>
                <a:ext cx="0" cy="2133600"/>
              </a:xfrm>
              <a:prstGeom prst="line">
                <a:avLst/>
              </a:prstGeom>
              <a:noFill/>
              <a:ln w="19050">
                <a:solidFill>
                  <a:schemeClr val="accent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74095" name="Line 38">
                <a:extLst>
                  <a:ext uri="{FF2B5EF4-FFF2-40B4-BE49-F238E27FC236}">
                    <a16:creationId xmlns:a16="http://schemas.microsoft.com/office/drawing/2014/main" id="{0B794954-F899-CB40-8138-90E9A940AC6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-1371600" y="3505200"/>
                <a:ext cx="0" cy="381000"/>
              </a:xfrm>
              <a:prstGeom prst="line">
                <a:avLst/>
              </a:prstGeom>
              <a:noFill/>
              <a:ln w="19050">
                <a:solidFill>
                  <a:schemeClr val="accent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74096" name="Line 39">
                <a:extLst>
                  <a:ext uri="{FF2B5EF4-FFF2-40B4-BE49-F238E27FC236}">
                    <a16:creationId xmlns:a16="http://schemas.microsoft.com/office/drawing/2014/main" id="{0474A4E1-81EA-A341-8E50-7433F3DDF41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85800" y="3505200"/>
                <a:ext cx="0" cy="381000"/>
              </a:xfrm>
              <a:prstGeom prst="line">
                <a:avLst/>
              </a:prstGeom>
              <a:noFill/>
              <a:ln w="19050">
                <a:solidFill>
                  <a:schemeClr val="accent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74097" name="Line 40">
                <a:extLst>
                  <a:ext uri="{FF2B5EF4-FFF2-40B4-BE49-F238E27FC236}">
                    <a16:creationId xmlns:a16="http://schemas.microsoft.com/office/drawing/2014/main" id="{B9D39691-ED76-574F-B29C-F84B02A54C4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33400" y="4038600"/>
                <a:ext cx="304800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74098" name="Text Box 41">
                <a:extLst>
                  <a:ext uri="{FF2B5EF4-FFF2-40B4-BE49-F238E27FC236}">
                    <a16:creationId xmlns:a16="http://schemas.microsoft.com/office/drawing/2014/main" id="{45063929-E839-784C-A183-D617EB31A4F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-1060450" y="3182938"/>
                <a:ext cx="1212850" cy="3397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800" b="0" i="1" u="none" strike="noStrike" kern="1200" cap="none" spc="0" normalizeH="0" baseline="0" noProof="0">
                    <a:ln>
                      <a:noFill/>
                    </a:ln>
                    <a:solidFill>
                      <a:srgbClr val="5F5F5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34" charset="-128"/>
                    <a:cs typeface="+mn-cs"/>
                  </a:rPr>
                  <a:t>row select</a:t>
                </a:r>
              </a:p>
            </p:txBody>
          </p:sp>
          <p:sp>
            <p:nvSpPr>
              <p:cNvPr id="174099" name="Text Box 42">
                <a:extLst>
                  <a:ext uri="{FF2B5EF4-FFF2-40B4-BE49-F238E27FC236}">
                    <a16:creationId xmlns:a16="http://schemas.microsoft.com/office/drawing/2014/main" id="{EDA879CC-4FA8-BA47-9315-2FA2A1AA93D5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 rot="-5400000">
                <a:off x="-2312987" y="4168775"/>
                <a:ext cx="781050" cy="3397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800" b="0" i="1" u="none" strike="noStrike" kern="1200" cap="none" spc="0" normalizeH="0" baseline="0" noProof="0">
                    <a:ln>
                      <a:noFill/>
                    </a:ln>
                    <a:solidFill>
                      <a:srgbClr val="5F5F5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34" charset="-128"/>
                    <a:cs typeface="+mn-cs"/>
                  </a:rPr>
                  <a:t>bitline</a:t>
                </a:r>
              </a:p>
            </p:txBody>
          </p:sp>
          <p:sp>
            <p:nvSpPr>
              <p:cNvPr id="174100" name="Text Box 43">
                <a:extLst>
                  <a:ext uri="{FF2B5EF4-FFF2-40B4-BE49-F238E27FC236}">
                    <a16:creationId xmlns:a16="http://schemas.microsoft.com/office/drawing/2014/main" id="{1C6682E3-3AF0-D044-8B5D-FCB378652D9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 rot="-5400000">
                <a:off x="782638" y="4162425"/>
                <a:ext cx="908050" cy="3397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800" b="0" i="1" u="none" strike="noStrike" kern="1200" cap="none" spc="0" normalizeH="0" baseline="0" noProof="0">
                    <a:ln>
                      <a:noFill/>
                    </a:ln>
                    <a:solidFill>
                      <a:srgbClr val="5F5F5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34" charset="-128"/>
                    <a:cs typeface="+mn-cs"/>
                  </a:rPr>
                  <a:t>_bitline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04380596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29" name="Title 1">
            <a:extLst>
              <a:ext uri="{FF2B5EF4-FFF2-40B4-BE49-F238E27FC236}">
                <a16:creationId xmlns:a16="http://schemas.microsoft.com/office/drawing/2014/main" id="{FC148CDF-BBB4-A745-BC9D-47A5F6D340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600">
                <a:ea typeface="ＭＳ Ｐゴシック" panose="020B0600070205080204" pitchFamily="34" charset="-128"/>
              </a:rPr>
              <a:t>Memory Bank Organization and Operation</a:t>
            </a:r>
          </a:p>
        </p:txBody>
      </p:sp>
      <p:sp>
        <p:nvSpPr>
          <p:cNvPr id="55298" name="Content Placeholder 2">
            <a:extLst>
              <a:ext uri="{FF2B5EF4-FFF2-40B4-BE49-F238E27FC236}">
                <a16:creationId xmlns:a16="http://schemas.microsoft.com/office/drawing/2014/main" id="{530C518C-7667-604F-B4AE-2449FA5715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69013" y="996950"/>
            <a:ext cx="2770187" cy="5194300"/>
          </a:xfrm>
        </p:spPr>
        <p:txBody>
          <a:bodyPr/>
          <a:lstStyle/>
          <a:p>
            <a:r>
              <a:rPr lang="en-US" altLang="en-US" sz="1600">
                <a:ea typeface="ＭＳ Ｐゴシック" panose="020B0600070205080204" pitchFamily="34" charset="-128"/>
              </a:rPr>
              <a:t>Read access sequence:</a:t>
            </a:r>
          </a:p>
          <a:p>
            <a:endParaRPr lang="en-US" altLang="en-US" sz="1600">
              <a:ea typeface="ＭＳ Ｐゴシック" panose="020B0600070205080204" pitchFamily="34" charset="-128"/>
            </a:endParaRPr>
          </a:p>
          <a:p>
            <a:pPr>
              <a:buFont typeface="Wingdings" pitchFamily="2" charset="2"/>
              <a:buNone/>
            </a:pPr>
            <a:r>
              <a:rPr lang="en-US" altLang="en-US" sz="1600">
                <a:ea typeface="ＭＳ Ｐゴシック" panose="020B0600070205080204" pitchFamily="34" charset="-128"/>
              </a:rPr>
              <a:t>	1. Decode row address &amp; drive word-lines</a:t>
            </a:r>
          </a:p>
          <a:p>
            <a:pPr>
              <a:buFont typeface="Wingdings" pitchFamily="2" charset="2"/>
              <a:buNone/>
            </a:pPr>
            <a:r>
              <a:rPr lang="en-US" altLang="en-US" sz="1600">
                <a:ea typeface="ＭＳ Ｐゴシック" panose="020B0600070205080204" pitchFamily="34" charset="-128"/>
              </a:rPr>
              <a:t>	</a:t>
            </a:r>
          </a:p>
          <a:p>
            <a:pPr>
              <a:buFont typeface="Wingdings" pitchFamily="2" charset="2"/>
              <a:buNone/>
            </a:pPr>
            <a:r>
              <a:rPr lang="en-US" altLang="en-US" sz="1600">
                <a:ea typeface="ＭＳ Ｐゴシック" panose="020B0600070205080204" pitchFamily="34" charset="-128"/>
              </a:rPr>
              <a:t>      2. Selected bits drive bit-lines</a:t>
            </a:r>
          </a:p>
          <a:p>
            <a:pPr>
              <a:buFont typeface="Wingdings" pitchFamily="2" charset="2"/>
              <a:buNone/>
            </a:pPr>
            <a:r>
              <a:rPr lang="en-US" altLang="en-US" sz="1600">
                <a:ea typeface="ＭＳ Ｐゴシック" panose="020B0600070205080204" pitchFamily="34" charset="-128"/>
              </a:rPr>
              <a:t>	    • Entire row read</a:t>
            </a:r>
          </a:p>
          <a:p>
            <a:pPr>
              <a:buFont typeface="Wingdings" pitchFamily="2" charset="2"/>
              <a:buNone/>
            </a:pPr>
            <a:r>
              <a:rPr lang="en-US" altLang="en-US" sz="1600">
                <a:ea typeface="ＭＳ Ｐゴシック" panose="020B0600070205080204" pitchFamily="34" charset="-128"/>
              </a:rPr>
              <a:t>      </a:t>
            </a:r>
          </a:p>
          <a:p>
            <a:pPr>
              <a:buFont typeface="Wingdings" pitchFamily="2" charset="2"/>
              <a:buNone/>
            </a:pPr>
            <a:r>
              <a:rPr lang="en-US" altLang="en-US" sz="1600">
                <a:ea typeface="ＭＳ Ｐゴシック" panose="020B0600070205080204" pitchFamily="34" charset="-128"/>
              </a:rPr>
              <a:t>      3. Amplify row data</a:t>
            </a:r>
          </a:p>
          <a:p>
            <a:pPr>
              <a:buFont typeface="Wingdings" pitchFamily="2" charset="2"/>
              <a:buNone/>
            </a:pPr>
            <a:r>
              <a:rPr lang="en-US" altLang="en-US" sz="1600">
                <a:ea typeface="ＭＳ Ｐゴシック" panose="020B0600070205080204" pitchFamily="34" charset="-128"/>
              </a:rPr>
              <a:t>      </a:t>
            </a:r>
          </a:p>
          <a:p>
            <a:pPr>
              <a:buFont typeface="Wingdings" pitchFamily="2" charset="2"/>
              <a:buNone/>
            </a:pPr>
            <a:r>
              <a:rPr lang="en-US" altLang="en-US" sz="1600">
                <a:ea typeface="ＭＳ Ｐゴシック" panose="020B0600070205080204" pitchFamily="34" charset="-128"/>
              </a:rPr>
              <a:t>      4. Decode column address &amp; select subset of row</a:t>
            </a:r>
          </a:p>
          <a:p>
            <a:pPr>
              <a:buFont typeface="Wingdings" pitchFamily="2" charset="2"/>
              <a:buNone/>
            </a:pPr>
            <a:r>
              <a:rPr lang="en-US" altLang="en-US" sz="1600">
                <a:ea typeface="ＭＳ Ｐゴシック" panose="020B0600070205080204" pitchFamily="34" charset="-128"/>
              </a:rPr>
              <a:t>         • Send to output</a:t>
            </a:r>
          </a:p>
          <a:p>
            <a:pPr>
              <a:buFont typeface="Wingdings" pitchFamily="2" charset="2"/>
              <a:buNone/>
            </a:pPr>
            <a:r>
              <a:rPr lang="en-US" altLang="en-US" sz="1600">
                <a:ea typeface="ＭＳ Ｐゴシック" panose="020B0600070205080204" pitchFamily="34" charset="-128"/>
              </a:rPr>
              <a:t>      </a:t>
            </a:r>
          </a:p>
          <a:p>
            <a:pPr>
              <a:buFont typeface="Wingdings" pitchFamily="2" charset="2"/>
              <a:buNone/>
            </a:pPr>
            <a:r>
              <a:rPr lang="en-US" altLang="en-US" sz="1600">
                <a:ea typeface="ＭＳ Ｐゴシック" panose="020B0600070205080204" pitchFamily="34" charset="-128"/>
              </a:rPr>
              <a:t>      5. Precharge bit-lines</a:t>
            </a:r>
          </a:p>
          <a:p>
            <a:pPr>
              <a:buFont typeface="Wingdings" pitchFamily="2" charset="2"/>
              <a:buNone/>
            </a:pPr>
            <a:r>
              <a:rPr lang="en-US" altLang="en-US" sz="1600">
                <a:ea typeface="ＭＳ Ｐゴシック" panose="020B0600070205080204" pitchFamily="34" charset="-128"/>
              </a:rPr>
              <a:t>        • For next access</a:t>
            </a:r>
          </a:p>
        </p:txBody>
      </p:sp>
      <p:sp>
        <p:nvSpPr>
          <p:cNvPr id="176131" name="Slide Number Placeholder 3">
            <a:extLst>
              <a:ext uri="{FF2B5EF4-FFF2-40B4-BE49-F238E27FC236}">
                <a16:creationId xmlns:a16="http://schemas.microsoft.com/office/drawing/2014/main" id="{48A49F7E-C6A4-FE4C-85DB-1F3263BB886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5EEBEBD-DAA7-B845-99A6-CFF4E2DEDF6D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pic>
        <p:nvPicPr>
          <p:cNvPr id="176132" name="Picture 2">
            <a:extLst>
              <a:ext uri="{FF2B5EF4-FFF2-40B4-BE49-F238E27FC236}">
                <a16:creationId xmlns:a16="http://schemas.microsoft.com/office/drawing/2014/main" id="{CC25B4F2-0A3A-1748-B741-7CA9079BEC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219200"/>
            <a:ext cx="5705475" cy="471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134252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153" name="Title 1">
            <a:extLst>
              <a:ext uri="{FF2B5EF4-FFF2-40B4-BE49-F238E27FC236}">
                <a16:creationId xmlns:a16="http://schemas.microsoft.com/office/drawing/2014/main" id="{3BB01A1F-B37F-534E-B723-EE9D36C6DF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SRAM (Static Random Access Memory)</a:t>
            </a:r>
          </a:p>
        </p:txBody>
      </p:sp>
      <p:sp>
        <p:nvSpPr>
          <p:cNvPr id="177154" name="Content Placeholder 2">
            <a:extLst>
              <a:ext uri="{FF2B5EF4-FFF2-40B4-BE49-F238E27FC236}">
                <a16:creationId xmlns:a16="http://schemas.microsoft.com/office/drawing/2014/main" id="{FE4DBBE6-8E4A-F647-8DEF-67E6B87F41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177155" name="Slide Number Placeholder 3">
            <a:extLst>
              <a:ext uri="{FF2B5EF4-FFF2-40B4-BE49-F238E27FC236}">
                <a16:creationId xmlns:a16="http://schemas.microsoft.com/office/drawing/2014/main" id="{E253C60B-CC29-3B4D-8A01-1243B34FB76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DC02BAF-A486-424E-9AA8-9025E4C6E263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77156" name="Rectangle 4">
            <a:extLst>
              <a:ext uri="{FF2B5EF4-FFF2-40B4-BE49-F238E27FC236}">
                <a16:creationId xmlns:a16="http://schemas.microsoft.com/office/drawing/2014/main" id="{283AEB54-BF4B-9248-AF17-B249039D26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58975" y="3733800"/>
            <a:ext cx="2209800" cy="205740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bit-cell array</a:t>
            </a:r>
          </a:p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5F5F5F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2</a:t>
            </a:r>
            <a:r>
              <a:rPr kumimoji="0" lang="en-US" altLang="en-US" sz="1800" b="0" i="0" u="none" strike="noStrike" kern="1200" cap="none" spc="0" normalizeH="0" baseline="30000" noProof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n</a:t>
            </a: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 row x 2</a:t>
            </a:r>
            <a:r>
              <a:rPr kumimoji="0" lang="en-US" altLang="en-US" sz="1800" b="0" i="0" u="none" strike="noStrike" kern="1200" cap="none" spc="0" normalizeH="0" baseline="30000" noProof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m</a:t>
            </a: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-col</a:t>
            </a:r>
          </a:p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5F5F5F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(n</a:t>
            </a: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  <a:sym typeface="Symbol" pitchFamily="2" charset="2"/>
              </a:rPr>
              <a:t></a:t>
            </a: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m to minimize</a:t>
            </a:r>
          </a:p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overall latency)</a:t>
            </a:r>
          </a:p>
        </p:txBody>
      </p:sp>
      <p:sp>
        <p:nvSpPr>
          <p:cNvPr id="177157" name="AutoShape 5">
            <a:extLst>
              <a:ext uri="{FF2B5EF4-FFF2-40B4-BE49-F238E27FC236}">
                <a16:creationId xmlns:a16="http://schemas.microsoft.com/office/drawing/2014/main" id="{97CD7EA3-52EC-C349-BDE8-9836EE7841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58975" y="6096000"/>
            <a:ext cx="2209800" cy="228600"/>
          </a:xfrm>
          <a:custGeom>
            <a:avLst/>
            <a:gdLst>
              <a:gd name="T0" fmla="*/ 2147483646 w 21600"/>
              <a:gd name="T1" fmla="*/ 2147483646 h 21600"/>
              <a:gd name="T2" fmla="*/ 2147483646 w 21600"/>
              <a:gd name="T3" fmla="*/ 2147483646 h 21600"/>
              <a:gd name="T4" fmla="*/ 2147483646 w 21600"/>
              <a:gd name="T5" fmla="*/ 2147483646 h 21600"/>
              <a:gd name="T6" fmla="*/ 2147483646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2328 w 21600"/>
              <a:gd name="T13" fmla="*/ 2328 h 21600"/>
              <a:gd name="T14" fmla="*/ 19272 w 21600"/>
              <a:gd name="T15" fmla="*/ 1927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1055" y="21600"/>
                </a:lnTo>
                <a:lnTo>
                  <a:pt x="20545" y="2160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sense amp and mux</a:t>
            </a:r>
          </a:p>
        </p:txBody>
      </p:sp>
      <p:sp>
        <p:nvSpPr>
          <p:cNvPr id="177158" name="Line 6">
            <a:extLst>
              <a:ext uri="{FF2B5EF4-FFF2-40B4-BE49-F238E27FC236}">
                <a16:creationId xmlns:a16="http://schemas.microsoft.com/office/drawing/2014/main" id="{A649B7DA-A475-2C47-942E-985D682EEFA4}"/>
              </a:ext>
            </a:extLst>
          </p:cNvPr>
          <p:cNvSpPr>
            <a:spLocks noChangeShapeType="1"/>
          </p:cNvSpPr>
          <p:nvPr/>
        </p:nvSpPr>
        <p:spPr bwMode="auto">
          <a:xfrm>
            <a:off x="3101975" y="5791200"/>
            <a:ext cx="0" cy="30480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77159" name="AutoShape 7">
            <a:extLst>
              <a:ext uri="{FF2B5EF4-FFF2-40B4-BE49-F238E27FC236}">
                <a16:creationId xmlns:a16="http://schemas.microsoft.com/office/drawing/2014/main" id="{06B3F3EC-35DD-514A-A658-BC07DEC33B0F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434975" y="4648200"/>
            <a:ext cx="2057400" cy="228600"/>
          </a:xfrm>
          <a:custGeom>
            <a:avLst/>
            <a:gdLst>
              <a:gd name="T0" fmla="*/ 2147483646 w 21600"/>
              <a:gd name="T1" fmla="*/ 2147483646 h 21600"/>
              <a:gd name="T2" fmla="*/ 2147483646 w 21600"/>
              <a:gd name="T3" fmla="*/ 2147483646 h 21600"/>
              <a:gd name="T4" fmla="*/ 2147483646 w 21600"/>
              <a:gd name="T5" fmla="*/ 2147483646 h 21600"/>
              <a:gd name="T6" fmla="*/ 2147483646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2972 w 21600"/>
              <a:gd name="T13" fmla="*/ 2972 h 21600"/>
              <a:gd name="T14" fmla="*/ 18628 w 21600"/>
              <a:gd name="T15" fmla="*/ 18628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343" y="21600"/>
                </a:lnTo>
                <a:lnTo>
                  <a:pt x="19257" y="2160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77160" name="Line 8">
            <a:extLst>
              <a:ext uri="{FF2B5EF4-FFF2-40B4-BE49-F238E27FC236}">
                <a16:creationId xmlns:a16="http://schemas.microsoft.com/office/drawing/2014/main" id="{68A66A8D-1B4F-7849-8940-980D4826AEF7}"/>
              </a:ext>
            </a:extLst>
          </p:cNvPr>
          <p:cNvSpPr>
            <a:spLocks noChangeShapeType="1"/>
          </p:cNvSpPr>
          <p:nvPr/>
        </p:nvSpPr>
        <p:spPr bwMode="auto">
          <a:xfrm>
            <a:off x="1577975" y="4800600"/>
            <a:ext cx="381000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77161" name="Line 9">
            <a:extLst>
              <a:ext uri="{FF2B5EF4-FFF2-40B4-BE49-F238E27FC236}">
                <a16:creationId xmlns:a16="http://schemas.microsoft.com/office/drawing/2014/main" id="{6130B7BB-6C67-9546-B867-66283E9663FE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730375" y="4724400"/>
            <a:ext cx="76200" cy="15240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77162" name="Line 10">
            <a:extLst>
              <a:ext uri="{FF2B5EF4-FFF2-40B4-BE49-F238E27FC236}">
                <a16:creationId xmlns:a16="http://schemas.microsoft.com/office/drawing/2014/main" id="{97C23B16-DAF2-2541-848E-B7EFE9BC004E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025775" y="5943600"/>
            <a:ext cx="152400" cy="7620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77163" name="Line 11">
            <a:extLst>
              <a:ext uri="{FF2B5EF4-FFF2-40B4-BE49-F238E27FC236}">
                <a16:creationId xmlns:a16="http://schemas.microsoft.com/office/drawing/2014/main" id="{3041ECDE-FAF9-CF4A-B237-1DDB766395C5}"/>
              </a:ext>
            </a:extLst>
          </p:cNvPr>
          <p:cNvSpPr>
            <a:spLocks noChangeShapeType="1"/>
          </p:cNvSpPr>
          <p:nvPr/>
        </p:nvSpPr>
        <p:spPr bwMode="auto">
          <a:xfrm>
            <a:off x="206375" y="4800600"/>
            <a:ext cx="1143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77164" name="Freeform 12">
            <a:extLst>
              <a:ext uri="{FF2B5EF4-FFF2-40B4-BE49-F238E27FC236}">
                <a16:creationId xmlns:a16="http://schemas.microsoft.com/office/drawing/2014/main" id="{57BC5DC3-B714-A244-A109-1C75CCE229CD}"/>
              </a:ext>
            </a:extLst>
          </p:cNvPr>
          <p:cNvSpPr>
            <a:spLocks/>
          </p:cNvSpPr>
          <p:nvPr/>
        </p:nvSpPr>
        <p:spPr bwMode="auto">
          <a:xfrm>
            <a:off x="685800" y="4800600"/>
            <a:ext cx="1349375" cy="1371600"/>
          </a:xfrm>
          <a:custGeom>
            <a:avLst/>
            <a:gdLst>
              <a:gd name="T0" fmla="*/ 0 w 960"/>
              <a:gd name="T1" fmla="*/ 0 h 864"/>
              <a:gd name="T2" fmla="*/ 0 w 960"/>
              <a:gd name="T3" fmla="*/ 2147483646 h 864"/>
              <a:gd name="T4" fmla="*/ 2147483646 w 960"/>
              <a:gd name="T5" fmla="*/ 2147483646 h 864"/>
              <a:gd name="T6" fmla="*/ 0 60000 65536"/>
              <a:gd name="T7" fmla="*/ 0 60000 65536"/>
              <a:gd name="T8" fmla="*/ 0 60000 65536"/>
              <a:gd name="T9" fmla="*/ 0 w 960"/>
              <a:gd name="T10" fmla="*/ 0 h 864"/>
              <a:gd name="T11" fmla="*/ 960 w 960"/>
              <a:gd name="T12" fmla="*/ 864 h 86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960" h="864">
                <a:moveTo>
                  <a:pt x="0" y="0"/>
                </a:moveTo>
                <a:lnTo>
                  <a:pt x="0" y="864"/>
                </a:lnTo>
                <a:lnTo>
                  <a:pt x="960" y="864"/>
                </a:lnTo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77165" name="Line 13">
            <a:extLst>
              <a:ext uri="{FF2B5EF4-FFF2-40B4-BE49-F238E27FC236}">
                <a16:creationId xmlns:a16="http://schemas.microsoft.com/office/drawing/2014/main" id="{B4107177-0755-164E-AC6D-6456D5209A1C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028700" y="4724400"/>
            <a:ext cx="76200" cy="1524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77166" name="Line 14">
            <a:extLst>
              <a:ext uri="{FF2B5EF4-FFF2-40B4-BE49-F238E27FC236}">
                <a16:creationId xmlns:a16="http://schemas.microsoft.com/office/drawing/2014/main" id="{FD2F58BB-3F0F-514F-8841-B5A48DB0669B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196975" y="6096000"/>
            <a:ext cx="76200" cy="1524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77167" name="Rectangle 15">
            <a:extLst>
              <a:ext uri="{FF2B5EF4-FFF2-40B4-BE49-F238E27FC236}">
                <a16:creationId xmlns:a16="http://schemas.microsoft.com/office/drawing/2014/main" id="{A2483148-A7CE-6B48-ABD7-74A069660D5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40075" y="5791200"/>
            <a:ext cx="136525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1" u="none" strike="noStrike" kern="1200" cap="none" spc="0" normalizeH="0" baseline="0" noProof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2</a:t>
            </a:r>
            <a:r>
              <a:rPr kumimoji="0" lang="en-US" altLang="en-US" sz="1800" b="0" i="1" u="none" strike="noStrike" kern="1200" cap="none" spc="0" normalizeH="0" baseline="30000" noProof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m</a:t>
            </a:r>
            <a:r>
              <a:rPr kumimoji="0" lang="en-US" altLang="en-US" sz="1800" b="0" i="1" u="none" strike="noStrike" kern="1200" cap="none" spc="0" normalizeH="0" baseline="0" noProof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 diff pairs</a:t>
            </a:r>
          </a:p>
        </p:txBody>
      </p:sp>
      <p:sp>
        <p:nvSpPr>
          <p:cNvPr id="177168" name="Rectangle 16">
            <a:extLst>
              <a:ext uri="{FF2B5EF4-FFF2-40B4-BE49-F238E27FC236}">
                <a16:creationId xmlns:a16="http://schemas.microsoft.com/office/drawing/2014/main" id="{2350A6FC-FB08-0549-8077-B3D261D6C4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68450" y="4343400"/>
            <a:ext cx="395288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1" u="none" strike="noStrike" kern="1200" cap="none" spc="0" normalizeH="0" baseline="0" noProof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2</a:t>
            </a:r>
            <a:r>
              <a:rPr kumimoji="0" lang="en-US" altLang="en-US" sz="1800" b="0" i="1" u="none" strike="noStrike" kern="1200" cap="none" spc="0" normalizeH="0" baseline="30000" noProof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n</a:t>
            </a:r>
            <a:endParaRPr kumimoji="0" lang="en-US" altLang="en-US" sz="1800" b="0" i="1" u="none" strike="noStrike" kern="1200" cap="none" spc="0" normalizeH="0" baseline="0" noProof="0">
              <a:ln>
                <a:noFill/>
              </a:ln>
              <a:solidFill>
                <a:srgbClr val="5F5F5F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77169" name="Rectangle 17">
            <a:extLst>
              <a:ext uri="{FF2B5EF4-FFF2-40B4-BE49-F238E27FC236}">
                <a16:creationId xmlns:a16="http://schemas.microsoft.com/office/drawing/2014/main" id="{EEB3944C-9687-364A-B12D-CD091BDD60E0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7575" y="4419600"/>
            <a:ext cx="31115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1" u="none" strike="noStrike" kern="1200" cap="none" spc="0" normalizeH="0" baseline="0" noProof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n</a:t>
            </a:r>
          </a:p>
        </p:txBody>
      </p:sp>
      <p:sp>
        <p:nvSpPr>
          <p:cNvPr id="177170" name="Rectangle 18">
            <a:extLst>
              <a:ext uri="{FF2B5EF4-FFF2-40B4-BE49-F238E27FC236}">
                <a16:creationId xmlns:a16="http://schemas.microsoft.com/office/drawing/2014/main" id="{A7E5A721-6202-3747-A518-41320DA7079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82675" y="5756275"/>
            <a:ext cx="37465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1" u="none" strike="noStrike" kern="1200" cap="none" spc="0" normalizeH="0" baseline="0" noProof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m</a:t>
            </a:r>
          </a:p>
        </p:txBody>
      </p:sp>
      <p:sp>
        <p:nvSpPr>
          <p:cNvPr id="177171" name="Line 19">
            <a:extLst>
              <a:ext uri="{FF2B5EF4-FFF2-40B4-BE49-F238E27FC236}">
                <a16:creationId xmlns:a16="http://schemas.microsoft.com/office/drawing/2014/main" id="{39B2DA51-581B-884B-967E-C7AE531DAB0B}"/>
              </a:ext>
            </a:extLst>
          </p:cNvPr>
          <p:cNvSpPr>
            <a:spLocks noChangeShapeType="1"/>
          </p:cNvSpPr>
          <p:nvPr/>
        </p:nvSpPr>
        <p:spPr bwMode="auto">
          <a:xfrm>
            <a:off x="3101975" y="6324600"/>
            <a:ext cx="0" cy="304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77172" name="Line 20">
            <a:extLst>
              <a:ext uri="{FF2B5EF4-FFF2-40B4-BE49-F238E27FC236}">
                <a16:creationId xmlns:a16="http://schemas.microsoft.com/office/drawing/2014/main" id="{A89DDFBB-D6A6-E146-860D-BE8DD844F3CE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025775" y="6426200"/>
            <a:ext cx="152400" cy="762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77173" name="Rectangle 21">
            <a:extLst>
              <a:ext uri="{FF2B5EF4-FFF2-40B4-BE49-F238E27FC236}">
                <a16:creationId xmlns:a16="http://schemas.microsoft.com/office/drawing/2014/main" id="{DC19306E-7019-1B4E-981D-49629F052FE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40075" y="6289675"/>
            <a:ext cx="31115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1" u="none" strike="noStrike" kern="1200" cap="none" spc="0" normalizeH="0" baseline="0" noProof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1</a:t>
            </a:r>
          </a:p>
        </p:txBody>
      </p:sp>
      <p:grpSp>
        <p:nvGrpSpPr>
          <p:cNvPr id="177174" name="Group 22">
            <a:extLst>
              <a:ext uri="{FF2B5EF4-FFF2-40B4-BE49-F238E27FC236}">
                <a16:creationId xmlns:a16="http://schemas.microsoft.com/office/drawing/2014/main" id="{18F20982-FC80-3D46-8253-11FB4398B48E}"/>
              </a:ext>
            </a:extLst>
          </p:cNvPr>
          <p:cNvGrpSpPr>
            <a:grpSpLocks/>
          </p:cNvGrpSpPr>
          <p:nvPr/>
        </p:nvGrpSpPr>
        <p:grpSpPr bwMode="auto">
          <a:xfrm>
            <a:off x="1828800" y="1905000"/>
            <a:ext cx="1143000" cy="990600"/>
            <a:chOff x="3600" y="960"/>
            <a:chExt cx="864" cy="816"/>
          </a:xfrm>
        </p:grpSpPr>
        <p:grpSp>
          <p:nvGrpSpPr>
            <p:cNvPr id="177192" name="Group 23">
              <a:extLst>
                <a:ext uri="{FF2B5EF4-FFF2-40B4-BE49-F238E27FC236}">
                  <a16:creationId xmlns:a16="http://schemas.microsoft.com/office/drawing/2014/main" id="{E228900A-6D6C-104F-8B66-3DECA787063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40" y="960"/>
              <a:ext cx="384" cy="384"/>
              <a:chOff x="3600" y="960"/>
              <a:chExt cx="384" cy="384"/>
            </a:xfrm>
          </p:grpSpPr>
          <p:sp>
            <p:nvSpPr>
              <p:cNvPr id="177197" name="AutoShape 24">
                <a:extLst>
                  <a:ext uri="{FF2B5EF4-FFF2-40B4-BE49-F238E27FC236}">
                    <a16:creationId xmlns:a16="http://schemas.microsoft.com/office/drawing/2014/main" id="{92317783-7E25-6B4A-A7D9-7F61F4A80D8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3552" y="1008"/>
                <a:ext cx="384" cy="288"/>
              </a:xfrm>
              <a:prstGeom prst="triangle">
                <a:avLst>
                  <a:gd name="adj" fmla="val 50000"/>
                </a:avLst>
              </a:prstGeom>
              <a:noFill/>
              <a:ln w="19050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77198" name="Oval 25">
                <a:extLst>
                  <a:ext uri="{FF2B5EF4-FFF2-40B4-BE49-F238E27FC236}">
                    <a16:creationId xmlns:a16="http://schemas.microsoft.com/office/drawing/2014/main" id="{164A8309-5249-C544-9467-F74BF9997ED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88" y="1104"/>
                <a:ext cx="96" cy="96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p:grpSp>
        <p:sp>
          <p:nvSpPr>
            <p:cNvPr id="177193" name="AutoShape 26">
              <a:extLst>
                <a:ext uri="{FF2B5EF4-FFF2-40B4-BE49-F238E27FC236}">
                  <a16:creationId xmlns:a16="http://schemas.microsoft.com/office/drawing/2014/main" id="{72D11AFA-89AC-3743-AF37-CD3E409638E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 flipH="1">
              <a:off x="3888" y="1440"/>
              <a:ext cx="384" cy="288"/>
            </a:xfrm>
            <a:prstGeom prst="triangle">
              <a:avLst>
                <a:gd name="adj" fmla="val 50000"/>
              </a:avLst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77194" name="Oval 27">
              <a:extLst>
                <a:ext uri="{FF2B5EF4-FFF2-40B4-BE49-F238E27FC236}">
                  <a16:creationId xmlns:a16="http://schemas.microsoft.com/office/drawing/2014/main" id="{1144E661-7774-F14A-9328-32C8D37FDA09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3840" y="1536"/>
              <a:ext cx="96" cy="96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77195" name="Freeform 28">
              <a:extLst>
                <a:ext uri="{FF2B5EF4-FFF2-40B4-BE49-F238E27FC236}">
                  <a16:creationId xmlns:a16="http://schemas.microsoft.com/office/drawing/2014/main" id="{E1779710-0F53-A246-9B05-2F3FA84E8735}"/>
                </a:ext>
              </a:extLst>
            </p:cNvPr>
            <p:cNvSpPr>
              <a:spLocks/>
            </p:cNvSpPr>
            <p:nvPr/>
          </p:nvSpPr>
          <p:spPr bwMode="auto">
            <a:xfrm>
              <a:off x="4224" y="1152"/>
              <a:ext cx="240" cy="432"/>
            </a:xfrm>
            <a:custGeom>
              <a:avLst/>
              <a:gdLst>
                <a:gd name="T0" fmla="*/ 0 w 240"/>
                <a:gd name="T1" fmla="*/ 0 h 432"/>
                <a:gd name="T2" fmla="*/ 240 w 240"/>
                <a:gd name="T3" fmla="*/ 0 h 432"/>
                <a:gd name="T4" fmla="*/ 240 w 240"/>
                <a:gd name="T5" fmla="*/ 432 h 432"/>
                <a:gd name="T6" fmla="*/ 0 w 240"/>
                <a:gd name="T7" fmla="*/ 432 h 43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40"/>
                <a:gd name="T13" fmla="*/ 0 h 432"/>
                <a:gd name="T14" fmla="*/ 240 w 240"/>
                <a:gd name="T15" fmla="*/ 432 h 43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40" h="432">
                  <a:moveTo>
                    <a:pt x="0" y="0"/>
                  </a:moveTo>
                  <a:lnTo>
                    <a:pt x="240" y="0"/>
                  </a:lnTo>
                  <a:lnTo>
                    <a:pt x="240" y="432"/>
                  </a:lnTo>
                  <a:lnTo>
                    <a:pt x="0" y="432"/>
                  </a:lnTo>
                </a:path>
              </a:pathLst>
            </a:cu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77196" name="Freeform 29">
              <a:extLst>
                <a:ext uri="{FF2B5EF4-FFF2-40B4-BE49-F238E27FC236}">
                  <a16:creationId xmlns:a16="http://schemas.microsoft.com/office/drawing/2014/main" id="{3937AC0A-E620-D947-8D81-6175CDE504A2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600" y="1152"/>
              <a:ext cx="240" cy="432"/>
            </a:xfrm>
            <a:custGeom>
              <a:avLst/>
              <a:gdLst>
                <a:gd name="T0" fmla="*/ 0 w 240"/>
                <a:gd name="T1" fmla="*/ 0 h 432"/>
                <a:gd name="T2" fmla="*/ 240 w 240"/>
                <a:gd name="T3" fmla="*/ 0 h 432"/>
                <a:gd name="T4" fmla="*/ 240 w 240"/>
                <a:gd name="T5" fmla="*/ 432 h 432"/>
                <a:gd name="T6" fmla="*/ 0 w 240"/>
                <a:gd name="T7" fmla="*/ 432 h 43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40"/>
                <a:gd name="T13" fmla="*/ 0 h 432"/>
                <a:gd name="T14" fmla="*/ 240 w 240"/>
                <a:gd name="T15" fmla="*/ 432 h 43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40" h="432">
                  <a:moveTo>
                    <a:pt x="0" y="0"/>
                  </a:moveTo>
                  <a:lnTo>
                    <a:pt x="240" y="0"/>
                  </a:lnTo>
                  <a:lnTo>
                    <a:pt x="240" y="432"/>
                  </a:lnTo>
                  <a:lnTo>
                    <a:pt x="0" y="432"/>
                  </a:lnTo>
                </a:path>
              </a:pathLst>
            </a:cu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</p:grpSp>
      <p:sp>
        <p:nvSpPr>
          <p:cNvPr id="177175" name="Freeform 30">
            <a:extLst>
              <a:ext uri="{FF2B5EF4-FFF2-40B4-BE49-F238E27FC236}">
                <a16:creationId xmlns:a16="http://schemas.microsoft.com/office/drawing/2014/main" id="{F1E29278-CDCD-0145-9662-619E48A816B7}"/>
              </a:ext>
            </a:extLst>
          </p:cNvPr>
          <p:cNvSpPr>
            <a:spLocks/>
          </p:cNvSpPr>
          <p:nvPr/>
        </p:nvSpPr>
        <p:spPr bwMode="auto">
          <a:xfrm>
            <a:off x="990600" y="2209800"/>
            <a:ext cx="838200" cy="228600"/>
          </a:xfrm>
          <a:custGeom>
            <a:avLst/>
            <a:gdLst>
              <a:gd name="T0" fmla="*/ 0 w 624"/>
              <a:gd name="T1" fmla="*/ 2147483646 h 144"/>
              <a:gd name="T2" fmla="*/ 2147483646 w 624"/>
              <a:gd name="T3" fmla="*/ 2147483646 h 144"/>
              <a:gd name="T4" fmla="*/ 2147483646 w 624"/>
              <a:gd name="T5" fmla="*/ 0 h 144"/>
              <a:gd name="T6" fmla="*/ 2147483646 w 624"/>
              <a:gd name="T7" fmla="*/ 0 h 144"/>
              <a:gd name="T8" fmla="*/ 2147483646 w 624"/>
              <a:gd name="T9" fmla="*/ 2147483646 h 144"/>
              <a:gd name="T10" fmla="*/ 2147483646 w 624"/>
              <a:gd name="T11" fmla="*/ 2147483646 h 14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624"/>
              <a:gd name="T19" fmla="*/ 0 h 144"/>
              <a:gd name="T20" fmla="*/ 624 w 624"/>
              <a:gd name="T21" fmla="*/ 144 h 144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624" h="144">
                <a:moveTo>
                  <a:pt x="0" y="144"/>
                </a:moveTo>
                <a:lnTo>
                  <a:pt x="144" y="144"/>
                </a:lnTo>
                <a:lnTo>
                  <a:pt x="144" y="0"/>
                </a:lnTo>
                <a:lnTo>
                  <a:pt x="432" y="0"/>
                </a:lnTo>
                <a:lnTo>
                  <a:pt x="432" y="144"/>
                </a:lnTo>
                <a:lnTo>
                  <a:pt x="624" y="144"/>
                </a:lnTo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77176" name="Freeform 31">
            <a:extLst>
              <a:ext uri="{FF2B5EF4-FFF2-40B4-BE49-F238E27FC236}">
                <a16:creationId xmlns:a16="http://schemas.microsoft.com/office/drawing/2014/main" id="{16B49E3F-E57E-324E-9DAB-81B48AE30934}"/>
              </a:ext>
            </a:extLst>
          </p:cNvPr>
          <p:cNvSpPr>
            <a:spLocks/>
          </p:cNvSpPr>
          <p:nvPr/>
        </p:nvSpPr>
        <p:spPr bwMode="auto">
          <a:xfrm flipH="1">
            <a:off x="2971800" y="2209800"/>
            <a:ext cx="838200" cy="228600"/>
          </a:xfrm>
          <a:custGeom>
            <a:avLst/>
            <a:gdLst>
              <a:gd name="T0" fmla="*/ 0 w 624"/>
              <a:gd name="T1" fmla="*/ 2147483646 h 144"/>
              <a:gd name="T2" fmla="*/ 2147483646 w 624"/>
              <a:gd name="T3" fmla="*/ 2147483646 h 144"/>
              <a:gd name="T4" fmla="*/ 2147483646 w 624"/>
              <a:gd name="T5" fmla="*/ 0 h 144"/>
              <a:gd name="T6" fmla="*/ 2147483646 w 624"/>
              <a:gd name="T7" fmla="*/ 0 h 144"/>
              <a:gd name="T8" fmla="*/ 2147483646 w 624"/>
              <a:gd name="T9" fmla="*/ 2147483646 h 144"/>
              <a:gd name="T10" fmla="*/ 2147483646 w 624"/>
              <a:gd name="T11" fmla="*/ 2147483646 h 14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624"/>
              <a:gd name="T19" fmla="*/ 0 h 144"/>
              <a:gd name="T20" fmla="*/ 624 w 624"/>
              <a:gd name="T21" fmla="*/ 144 h 144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624" h="144">
                <a:moveTo>
                  <a:pt x="0" y="144"/>
                </a:moveTo>
                <a:lnTo>
                  <a:pt x="144" y="144"/>
                </a:lnTo>
                <a:lnTo>
                  <a:pt x="144" y="0"/>
                </a:lnTo>
                <a:lnTo>
                  <a:pt x="432" y="0"/>
                </a:lnTo>
                <a:lnTo>
                  <a:pt x="432" y="144"/>
                </a:lnTo>
                <a:lnTo>
                  <a:pt x="624" y="144"/>
                </a:lnTo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77177" name="Line 32">
            <a:extLst>
              <a:ext uri="{FF2B5EF4-FFF2-40B4-BE49-F238E27FC236}">
                <a16:creationId xmlns:a16="http://schemas.microsoft.com/office/drawing/2014/main" id="{C0D2B06B-BF4C-E640-8792-929359F5BE45}"/>
              </a:ext>
            </a:extLst>
          </p:cNvPr>
          <p:cNvSpPr>
            <a:spLocks noChangeShapeType="1"/>
          </p:cNvSpPr>
          <p:nvPr/>
        </p:nvSpPr>
        <p:spPr bwMode="auto">
          <a:xfrm>
            <a:off x="1219200" y="2133600"/>
            <a:ext cx="3048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77178" name="Oval 33">
            <a:extLst>
              <a:ext uri="{FF2B5EF4-FFF2-40B4-BE49-F238E27FC236}">
                <a16:creationId xmlns:a16="http://schemas.microsoft.com/office/drawing/2014/main" id="{BA39C9AB-1610-0E43-ACA8-32EF180999B2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1295400" y="1981200"/>
            <a:ext cx="152400" cy="152400"/>
          </a:xfrm>
          <a:prstGeom prst="ellips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77179" name="Oval 34">
            <a:extLst>
              <a:ext uri="{FF2B5EF4-FFF2-40B4-BE49-F238E27FC236}">
                <a16:creationId xmlns:a16="http://schemas.microsoft.com/office/drawing/2014/main" id="{C5CF8710-0179-D345-B772-F110F32272CB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3352800" y="1981200"/>
            <a:ext cx="152400" cy="152400"/>
          </a:xfrm>
          <a:prstGeom prst="ellips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77180" name="Line 35">
            <a:extLst>
              <a:ext uri="{FF2B5EF4-FFF2-40B4-BE49-F238E27FC236}">
                <a16:creationId xmlns:a16="http://schemas.microsoft.com/office/drawing/2014/main" id="{EB1688C7-B109-6149-AD51-B099F0D2AC16}"/>
              </a:ext>
            </a:extLst>
          </p:cNvPr>
          <p:cNvSpPr>
            <a:spLocks noChangeShapeType="1"/>
          </p:cNvSpPr>
          <p:nvPr/>
        </p:nvSpPr>
        <p:spPr bwMode="auto">
          <a:xfrm>
            <a:off x="990600" y="1066800"/>
            <a:ext cx="0" cy="213360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77181" name="Line 36">
            <a:extLst>
              <a:ext uri="{FF2B5EF4-FFF2-40B4-BE49-F238E27FC236}">
                <a16:creationId xmlns:a16="http://schemas.microsoft.com/office/drawing/2014/main" id="{431CDFA5-2C26-564F-B513-5AEAFC1244F3}"/>
              </a:ext>
            </a:extLst>
          </p:cNvPr>
          <p:cNvSpPr>
            <a:spLocks noChangeShapeType="1"/>
          </p:cNvSpPr>
          <p:nvPr/>
        </p:nvSpPr>
        <p:spPr bwMode="auto">
          <a:xfrm>
            <a:off x="3810000" y="1066800"/>
            <a:ext cx="0" cy="213360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77182" name="Line 37">
            <a:extLst>
              <a:ext uri="{FF2B5EF4-FFF2-40B4-BE49-F238E27FC236}">
                <a16:creationId xmlns:a16="http://schemas.microsoft.com/office/drawing/2014/main" id="{418C8ECA-4798-2746-A567-B689F6A2642F}"/>
              </a:ext>
            </a:extLst>
          </p:cNvPr>
          <p:cNvSpPr>
            <a:spLocks noChangeShapeType="1"/>
          </p:cNvSpPr>
          <p:nvPr/>
        </p:nvSpPr>
        <p:spPr bwMode="auto">
          <a:xfrm>
            <a:off x="304800" y="1600200"/>
            <a:ext cx="42672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77183" name="Line 38">
            <a:extLst>
              <a:ext uri="{FF2B5EF4-FFF2-40B4-BE49-F238E27FC236}">
                <a16:creationId xmlns:a16="http://schemas.microsoft.com/office/drawing/2014/main" id="{B5474E94-DB97-D347-8E60-D82C822F2063}"/>
              </a:ext>
            </a:extLst>
          </p:cNvPr>
          <p:cNvSpPr>
            <a:spLocks noChangeShapeType="1"/>
          </p:cNvSpPr>
          <p:nvPr/>
        </p:nvSpPr>
        <p:spPr bwMode="auto">
          <a:xfrm>
            <a:off x="1371600" y="1600200"/>
            <a:ext cx="0" cy="38100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77184" name="Line 39">
            <a:extLst>
              <a:ext uri="{FF2B5EF4-FFF2-40B4-BE49-F238E27FC236}">
                <a16:creationId xmlns:a16="http://schemas.microsoft.com/office/drawing/2014/main" id="{04C4E6DF-7844-CD43-9D31-E75F31120052}"/>
              </a:ext>
            </a:extLst>
          </p:cNvPr>
          <p:cNvSpPr>
            <a:spLocks noChangeShapeType="1"/>
          </p:cNvSpPr>
          <p:nvPr/>
        </p:nvSpPr>
        <p:spPr bwMode="auto">
          <a:xfrm>
            <a:off x="3429000" y="1600200"/>
            <a:ext cx="0" cy="38100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77185" name="Line 40">
            <a:extLst>
              <a:ext uri="{FF2B5EF4-FFF2-40B4-BE49-F238E27FC236}">
                <a16:creationId xmlns:a16="http://schemas.microsoft.com/office/drawing/2014/main" id="{57871F4E-2EAC-524D-813B-F7C2D5D6C4A9}"/>
              </a:ext>
            </a:extLst>
          </p:cNvPr>
          <p:cNvSpPr>
            <a:spLocks noChangeShapeType="1"/>
          </p:cNvSpPr>
          <p:nvPr/>
        </p:nvSpPr>
        <p:spPr bwMode="auto">
          <a:xfrm>
            <a:off x="3276600" y="2133600"/>
            <a:ext cx="3048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77186" name="Text Box 41">
            <a:extLst>
              <a:ext uri="{FF2B5EF4-FFF2-40B4-BE49-F238E27FC236}">
                <a16:creationId xmlns:a16="http://schemas.microsoft.com/office/drawing/2014/main" id="{85109B6E-AFD1-4F4E-8FB4-63F1E3BC2C2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82750" y="1277938"/>
            <a:ext cx="121285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1" u="none" strike="noStrike" kern="1200" cap="none" spc="0" normalizeH="0" baseline="0" noProof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row select</a:t>
            </a:r>
          </a:p>
        </p:txBody>
      </p:sp>
      <p:sp>
        <p:nvSpPr>
          <p:cNvPr id="177187" name="Text Box 42">
            <a:extLst>
              <a:ext uri="{FF2B5EF4-FFF2-40B4-BE49-F238E27FC236}">
                <a16:creationId xmlns:a16="http://schemas.microsoft.com/office/drawing/2014/main" id="{D2F89666-30DD-F347-B44E-BA631CE16BB0}"/>
              </a:ext>
            </a:extLst>
          </p:cNvPr>
          <p:cNvSpPr txBox="1">
            <a:spLocks noChangeArrowheads="1"/>
          </p:cNvSpPr>
          <p:nvPr/>
        </p:nvSpPr>
        <p:spPr bwMode="auto">
          <a:xfrm rot="-5400000">
            <a:off x="430213" y="2263775"/>
            <a:ext cx="78105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1" u="none" strike="noStrike" kern="1200" cap="none" spc="0" normalizeH="0" baseline="0" noProof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bitline</a:t>
            </a:r>
          </a:p>
        </p:txBody>
      </p:sp>
      <p:sp>
        <p:nvSpPr>
          <p:cNvPr id="177188" name="Text Box 43">
            <a:extLst>
              <a:ext uri="{FF2B5EF4-FFF2-40B4-BE49-F238E27FC236}">
                <a16:creationId xmlns:a16="http://schemas.microsoft.com/office/drawing/2014/main" id="{38B520C2-E180-F54E-86E1-E329A7742BDD}"/>
              </a:ext>
            </a:extLst>
          </p:cNvPr>
          <p:cNvSpPr txBox="1">
            <a:spLocks noChangeArrowheads="1"/>
          </p:cNvSpPr>
          <p:nvPr/>
        </p:nvSpPr>
        <p:spPr bwMode="auto">
          <a:xfrm rot="-5400000">
            <a:off x="3525838" y="2257425"/>
            <a:ext cx="90805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1" u="none" strike="noStrike" kern="1200" cap="none" spc="0" normalizeH="0" baseline="0" noProof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_bitline</a:t>
            </a:r>
          </a:p>
        </p:txBody>
      </p:sp>
      <p:sp>
        <p:nvSpPr>
          <p:cNvPr id="177189" name="Line 44">
            <a:extLst>
              <a:ext uri="{FF2B5EF4-FFF2-40B4-BE49-F238E27FC236}">
                <a16:creationId xmlns:a16="http://schemas.microsoft.com/office/drawing/2014/main" id="{AB08816B-F482-1248-81F9-7177AD40A4E8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42900" y="4724400"/>
            <a:ext cx="76200" cy="1524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77190" name="Rectangle 45">
            <a:extLst>
              <a:ext uri="{FF2B5EF4-FFF2-40B4-BE49-F238E27FC236}">
                <a16:creationId xmlns:a16="http://schemas.microsoft.com/office/drawing/2014/main" id="{D833564A-4D83-0F40-9C56-DEE68DF90699}"/>
              </a:ext>
            </a:extLst>
          </p:cNvPr>
          <p:cNvSpPr>
            <a:spLocks noChangeArrowheads="1"/>
          </p:cNvSpPr>
          <p:nvPr/>
        </p:nvSpPr>
        <p:spPr bwMode="auto">
          <a:xfrm>
            <a:off x="98425" y="4384675"/>
            <a:ext cx="63500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1" u="none" strike="noStrike" kern="1200" cap="none" spc="0" normalizeH="0" baseline="0" noProof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n+m</a:t>
            </a:r>
          </a:p>
        </p:txBody>
      </p:sp>
      <p:sp>
        <p:nvSpPr>
          <p:cNvPr id="59431" name="Rectangle 3">
            <a:extLst>
              <a:ext uri="{FF2B5EF4-FFF2-40B4-BE49-F238E27FC236}">
                <a16:creationId xmlns:a16="http://schemas.microsoft.com/office/drawing/2014/main" id="{C22803DC-5A73-AF41-9C91-84C1D767FF4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05325" y="962025"/>
            <a:ext cx="483235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508000" indent="-169863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ts val="2400"/>
              </a:lnSpc>
              <a:spcBef>
                <a:spcPts val="500"/>
              </a:spcBef>
              <a:spcAft>
                <a:spcPct val="0"/>
              </a:spcAft>
              <a:buClrTx/>
              <a:buSzPct val="80000"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anose="020B0604020202020204" pitchFamily="34" charset="0"/>
                <a:ea typeface="ＭＳ Ｐゴシック" panose="020B0600070205080204" pitchFamily="34" charset="-128"/>
                <a:cs typeface="+mn-cs"/>
              </a:rPr>
              <a:t> </a:t>
            </a: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Read Sequence</a:t>
            </a:r>
          </a:p>
          <a:p>
            <a:pPr marL="508000" marR="0" lvl="1" indent="-169863" algn="l" defTabSz="914400" rtl="0" eaLnBrk="0" fontAlgn="base" latinLnBrk="0" hangingPunct="0">
              <a:lnSpc>
                <a:spcPts val="2200"/>
              </a:lnSpc>
              <a:spcBef>
                <a:spcPts val="500"/>
              </a:spcBef>
              <a:spcAft>
                <a:spcPct val="0"/>
              </a:spcAft>
              <a:buClr>
                <a:srgbClr val="003399"/>
              </a:buClr>
              <a:buSzPct val="40000"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1. address decode</a:t>
            </a:r>
          </a:p>
          <a:p>
            <a:pPr marL="508000" marR="0" lvl="1" indent="-169863" algn="l" defTabSz="914400" rtl="0" eaLnBrk="0" fontAlgn="base" latinLnBrk="0" hangingPunct="0">
              <a:lnSpc>
                <a:spcPts val="2200"/>
              </a:lnSpc>
              <a:spcBef>
                <a:spcPts val="500"/>
              </a:spcBef>
              <a:spcAft>
                <a:spcPct val="0"/>
              </a:spcAft>
              <a:buClr>
                <a:srgbClr val="003399"/>
              </a:buClr>
              <a:buSzPct val="40000"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2. drive row select</a:t>
            </a:r>
          </a:p>
          <a:p>
            <a:pPr marL="508000" marR="0" lvl="1" indent="-169863" algn="l" defTabSz="914400" rtl="0" eaLnBrk="0" fontAlgn="base" latinLnBrk="0" hangingPunct="0">
              <a:lnSpc>
                <a:spcPts val="2200"/>
              </a:lnSpc>
              <a:spcBef>
                <a:spcPts val="500"/>
              </a:spcBef>
              <a:spcAft>
                <a:spcPct val="0"/>
              </a:spcAft>
              <a:buClr>
                <a:srgbClr val="003399"/>
              </a:buClr>
              <a:buSzPct val="40000"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3. selected bit-cells drive bitlines</a:t>
            </a:r>
          </a:p>
          <a:p>
            <a:pPr marL="508000" marR="0" lvl="1" indent="-169863" algn="l" defTabSz="914400" rtl="0" eaLnBrk="0" fontAlgn="base" latinLnBrk="0" hangingPunct="0">
              <a:lnSpc>
                <a:spcPts val="2200"/>
              </a:lnSpc>
              <a:spcBef>
                <a:spcPts val="500"/>
              </a:spcBef>
              <a:spcAft>
                <a:spcPct val="0"/>
              </a:spcAft>
              <a:buClr>
                <a:srgbClr val="003399"/>
              </a:buClr>
              <a:buSzPct val="40000"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	  (entire row is read together)</a:t>
            </a:r>
          </a:p>
          <a:p>
            <a:pPr marL="508000" marR="0" lvl="1" indent="-169863" algn="l" defTabSz="914400" rtl="0" eaLnBrk="0" fontAlgn="base" latinLnBrk="0" hangingPunct="0">
              <a:lnSpc>
                <a:spcPts val="2200"/>
              </a:lnSpc>
              <a:spcBef>
                <a:spcPts val="500"/>
              </a:spcBef>
              <a:spcAft>
                <a:spcPct val="0"/>
              </a:spcAft>
              <a:buClr>
                <a:srgbClr val="003399"/>
              </a:buClr>
              <a:buSzPct val="40000"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4. differential sensing and column select</a:t>
            </a:r>
          </a:p>
          <a:p>
            <a:pPr marL="508000" marR="0" lvl="1" indent="-169863" algn="l" defTabSz="914400" rtl="0" eaLnBrk="0" fontAlgn="base" latinLnBrk="0" hangingPunct="0">
              <a:lnSpc>
                <a:spcPts val="2200"/>
              </a:lnSpc>
              <a:spcBef>
                <a:spcPts val="500"/>
              </a:spcBef>
              <a:spcAft>
                <a:spcPct val="0"/>
              </a:spcAft>
              <a:buClr>
                <a:srgbClr val="003399"/>
              </a:buClr>
              <a:buSzPct val="40000"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     (data is ready)</a:t>
            </a:r>
          </a:p>
          <a:p>
            <a:pPr marL="508000" marR="0" lvl="1" indent="-169863" algn="l" defTabSz="914400" rtl="0" eaLnBrk="0" fontAlgn="base" latinLnBrk="0" hangingPunct="0">
              <a:lnSpc>
                <a:spcPts val="2200"/>
              </a:lnSpc>
              <a:spcBef>
                <a:spcPts val="500"/>
              </a:spcBef>
              <a:spcAft>
                <a:spcPct val="0"/>
              </a:spcAft>
              <a:buClr>
                <a:srgbClr val="003399"/>
              </a:buClr>
              <a:buSzPct val="40000"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5. precharge all bitlines</a:t>
            </a:r>
          </a:p>
          <a:p>
            <a:pPr marL="508000" marR="0" lvl="1" indent="-169863" algn="l" defTabSz="914400" rtl="0" eaLnBrk="0" fontAlgn="base" latinLnBrk="0" hangingPunct="0">
              <a:lnSpc>
                <a:spcPts val="2200"/>
              </a:lnSpc>
              <a:spcBef>
                <a:spcPts val="500"/>
              </a:spcBef>
              <a:spcAft>
                <a:spcPct val="0"/>
              </a:spcAft>
              <a:buClr>
                <a:srgbClr val="003399"/>
              </a:buClr>
              <a:buSzPct val="40000"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     (for next read or write)</a:t>
            </a:r>
          </a:p>
          <a:p>
            <a:pPr marL="0" marR="0" lvl="0" indent="0" algn="l" defTabSz="914400" rtl="0" eaLnBrk="0" fontAlgn="base" latinLnBrk="0" hangingPunct="0">
              <a:lnSpc>
                <a:spcPts val="2400"/>
              </a:lnSpc>
              <a:spcBef>
                <a:spcPts val="500"/>
              </a:spcBef>
              <a:spcAft>
                <a:spcPct val="0"/>
              </a:spcAft>
              <a:buClrTx/>
              <a:buSzPct val="80000"/>
              <a:buFontTx/>
              <a:buNone/>
              <a:tabLst/>
              <a:defRPr/>
            </a:pPr>
            <a:r>
              <a:rPr kumimoji="0" lang="en-US" altLang="en-US" sz="1800" b="0" i="1" u="none" strike="noStrike" kern="1200" cap="none" spc="0" normalizeH="0" baseline="0" noProof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  </a:t>
            </a: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80808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ts val="2400"/>
              </a:lnSpc>
              <a:spcBef>
                <a:spcPts val="500"/>
              </a:spcBef>
              <a:spcAft>
                <a:spcPct val="0"/>
              </a:spcAft>
              <a:buClrTx/>
              <a:buSzPct val="80000"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 Access latency dominated by steps 2 and 3</a:t>
            </a:r>
          </a:p>
          <a:p>
            <a:pPr marL="0" marR="0" lvl="0" indent="0" algn="l" defTabSz="914400" rtl="0" eaLnBrk="0" fontAlgn="base" latinLnBrk="0" hangingPunct="0">
              <a:lnSpc>
                <a:spcPts val="2400"/>
              </a:lnSpc>
              <a:spcBef>
                <a:spcPts val="500"/>
              </a:spcBef>
              <a:spcAft>
                <a:spcPct val="0"/>
              </a:spcAft>
              <a:buClrTx/>
              <a:buSzPct val="80000"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 Cycling time dominated by steps 2, 3 and 5</a:t>
            </a:r>
          </a:p>
          <a:p>
            <a:pPr marL="508000" marR="0" lvl="1" indent="-169863" algn="l" defTabSz="914400" rtl="0" eaLnBrk="0" fontAlgn="base" latinLnBrk="0" hangingPunct="0">
              <a:lnSpc>
                <a:spcPts val="2200"/>
              </a:lnSpc>
              <a:spcBef>
                <a:spcPts val="500"/>
              </a:spcBef>
              <a:spcAft>
                <a:spcPct val="0"/>
              </a:spcAft>
              <a:buClr>
                <a:srgbClr val="003399"/>
              </a:buClr>
              <a:buSzPct val="40000"/>
              <a:buFontTx/>
              <a:buChar char="-"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step 2 proportional to 2</a:t>
            </a:r>
            <a:r>
              <a:rPr kumimoji="0" lang="en-US" altLang="en-US" sz="1800" b="0" i="0" u="none" strike="noStrike" kern="1200" cap="none" spc="0" normalizeH="0" baseline="30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m</a:t>
            </a:r>
          </a:p>
          <a:p>
            <a:pPr marL="508000" marR="0" lvl="1" indent="-169863" algn="l" defTabSz="914400" rtl="0" eaLnBrk="0" fontAlgn="base" latinLnBrk="0" hangingPunct="0">
              <a:lnSpc>
                <a:spcPts val="2200"/>
              </a:lnSpc>
              <a:spcBef>
                <a:spcPts val="500"/>
              </a:spcBef>
              <a:spcAft>
                <a:spcPct val="0"/>
              </a:spcAft>
              <a:buClr>
                <a:srgbClr val="003399"/>
              </a:buClr>
              <a:buSzPct val="40000"/>
              <a:buFontTx/>
              <a:buChar char="-"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step 3 and 5 proportional to 2</a:t>
            </a:r>
            <a:r>
              <a:rPr kumimoji="0" lang="en-US" altLang="en-US" sz="1800" b="0" i="0" u="none" strike="noStrike" kern="1200" cap="none" spc="0" normalizeH="0" baseline="30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n</a:t>
            </a:r>
          </a:p>
        </p:txBody>
      </p:sp>
    </p:spTree>
    <p:extLst>
      <p:ext uri="{BB962C8B-B14F-4D97-AF65-F5344CB8AC3E}">
        <p14:creationId xmlns:p14="http://schemas.microsoft.com/office/powerpoint/2010/main" val="309333038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3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3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3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3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31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177" name="Title 1">
            <a:extLst>
              <a:ext uri="{FF2B5EF4-FFF2-40B4-BE49-F238E27FC236}">
                <a16:creationId xmlns:a16="http://schemas.microsoft.com/office/drawing/2014/main" id="{281F7101-ACA7-594F-8CD6-871F34F9D3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152400"/>
            <a:ext cx="8915400" cy="1066800"/>
          </a:xfrm>
        </p:spPr>
        <p:txBody>
          <a:bodyPr/>
          <a:lstStyle/>
          <a:p>
            <a:r>
              <a:rPr lang="en-US" altLang="en-US" sz="3800">
                <a:ea typeface="ＭＳ Ｐゴシック" panose="020B0600070205080204" pitchFamily="34" charset="-128"/>
              </a:rPr>
              <a:t>DRAM (Dynamic Random Access Memory)</a:t>
            </a:r>
          </a:p>
        </p:txBody>
      </p:sp>
      <p:sp>
        <p:nvSpPr>
          <p:cNvPr id="178178" name="Content Placeholder 2">
            <a:extLst>
              <a:ext uri="{FF2B5EF4-FFF2-40B4-BE49-F238E27FC236}">
                <a16:creationId xmlns:a16="http://schemas.microsoft.com/office/drawing/2014/main" id="{1B68963F-3C78-614D-89F4-7D5352D512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178179" name="Slide Number Placeholder 3">
            <a:extLst>
              <a:ext uri="{FF2B5EF4-FFF2-40B4-BE49-F238E27FC236}">
                <a16:creationId xmlns:a16="http://schemas.microsoft.com/office/drawing/2014/main" id="{4495462F-DB11-FF45-927B-A37B1FE820F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A3B8C6F-A032-E949-845E-F017A46BBE32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78180" name="Freeform 4">
            <a:extLst>
              <a:ext uri="{FF2B5EF4-FFF2-40B4-BE49-F238E27FC236}">
                <a16:creationId xmlns:a16="http://schemas.microsoft.com/office/drawing/2014/main" id="{A647054D-3A0D-C94F-8D42-912B629880A4}"/>
              </a:ext>
            </a:extLst>
          </p:cNvPr>
          <p:cNvSpPr>
            <a:spLocks/>
          </p:cNvSpPr>
          <p:nvPr/>
        </p:nvSpPr>
        <p:spPr bwMode="auto">
          <a:xfrm>
            <a:off x="1152525" y="1727200"/>
            <a:ext cx="838200" cy="228600"/>
          </a:xfrm>
          <a:custGeom>
            <a:avLst/>
            <a:gdLst>
              <a:gd name="T0" fmla="*/ 0 w 624"/>
              <a:gd name="T1" fmla="*/ 2147483646 h 144"/>
              <a:gd name="T2" fmla="*/ 2147483646 w 624"/>
              <a:gd name="T3" fmla="*/ 2147483646 h 144"/>
              <a:gd name="T4" fmla="*/ 2147483646 w 624"/>
              <a:gd name="T5" fmla="*/ 0 h 144"/>
              <a:gd name="T6" fmla="*/ 2147483646 w 624"/>
              <a:gd name="T7" fmla="*/ 0 h 144"/>
              <a:gd name="T8" fmla="*/ 2147483646 w 624"/>
              <a:gd name="T9" fmla="*/ 2147483646 h 144"/>
              <a:gd name="T10" fmla="*/ 2147483646 w 624"/>
              <a:gd name="T11" fmla="*/ 2147483646 h 14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624"/>
              <a:gd name="T19" fmla="*/ 0 h 144"/>
              <a:gd name="T20" fmla="*/ 624 w 624"/>
              <a:gd name="T21" fmla="*/ 144 h 144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624" h="144">
                <a:moveTo>
                  <a:pt x="0" y="144"/>
                </a:moveTo>
                <a:lnTo>
                  <a:pt x="144" y="144"/>
                </a:lnTo>
                <a:lnTo>
                  <a:pt x="144" y="0"/>
                </a:lnTo>
                <a:lnTo>
                  <a:pt x="432" y="0"/>
                </a:lnTo>
                <a:lnTo>
                  <a:pt x="432" y="144"/>
                </a:lnTo>
                <a:lnTo>
                  <a:pt x="624" y="144"/>
                </a:lnTo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78181" name="Line 5">
            <a:extLst>
              <a:ext uri="{FF2B5EF4-FFF2-40B4-BE49-F238E27FC236}">
                <a16:creationId xmlns:a16="http://schemas.microsoft.com/office/drawing/2014/main" id="{B75D7FAD-FD01-1443-8B6F-4F5D1F769D38}"/>
              </a:ext>
            </a:extLst>
          </p:cNvPr>
          <p:cNvSpPr>
            <a:spLocks noChangeShapeType="1"/>
          </p:cNvSpPr>
          <p:nvPr/>
        </p:nvSpPr>
        <p:spPr bwMode="auto">
          <a:xfrm>
            <a:off x="1381125" y="1651000"/>
            <a:ext cx="3048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78182" name="Oval 6">
            <a:extLst>
              <a:ext uri="{FF2B5EF4-FFF2-40B4-BE49-F238E27FC236}">
                <a16:creationId xmlns:a16="http://schemas.microsoft.com/office/drawing/2014/main" id="{52D8A279-0509-3A40-98CF-DB174AAC5DF4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1457325" y="1498600"/>
            <a:ext cx="152400" cy="152400"/>
          </a:xfrm>
          <a:prstGeom prst="ellips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78183" name="Line 7">
            <a:extLst>
              <a:ext uri="{FF2B5EF4-FFF2-40B4-BE49-F238E27FC236}">
                <a16:creationId xmlns:a16="http://schemas.microsoft.com/office/drawing/2014/main" id="{1192C20F-3B94-E54A-A830-FCD581E60622}"/>
              </a:ext>
            </a:extLst>
          </p:cNvPr>
          <p:cNvSpPr>
            <a:spLocks noChangeShapeType="1"/>
          </p:cNvSpPr>
          <p:nvPr/>
        </p:nvSpPr>
        <p:spPr bwMode="auto">
          <a:xfrm>
            <a:off x="1152525" y="584200"/>
            <a:ext cx="0" cy="213360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78184" name="Line 8">
            <a:extLst>
              <a:ext uri="{FF2B5EF4-FFF2-40B4-BE49-F238E27FC236}">
                <a16:creationId xmlns:a16="http://schemas.microsoft.com/office/drawing/2014/main" id="{AE12C55C-BEE4-CD42-A183-41FC3FA1E361}"/>
              </a:ext>
            </a:extLst>
          </p:cNvPr>
          <p:cNvSpPr>
            <a:spLocks noChangeShapeType="1"/>
          </p:cNvSpPr>
          <p:nvPr/>
        </p:nvSpPr>
        <p:spPr bwMode="auto">
          <a:xfrm>
            <a:off x="466725" y="1117600"/>
            <a:ext cx="1971675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78185" name="Line 9">
            <a:extLst>
              <a:ext uri="{FF2B5EF4-FFF2-40B4-BE49-F238E27FC236}">
                <a16:creationId xmlns:a16="http://schemas.microsoft.com/office/drawing/2014/main" id="{0677A4F1-F5FB-DD47-8FDA-8EDAB31D4319}"/>
              </a:ext>
            </a:extLst>
          </p:cNvPr>
          <p:cNvSpPr>
            <a:spLocks noChangeShapeType="1"/>
          </p:cNvSpPr>
          <p:nvPr/>
        </p:nvSpPr>
        <p:spPr bwMode="auto">
          <a:xfrm>
            <a:off x="1533525" y="1117600"/>
            <a:ext cx="0" cy="38100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78186" name="Text Box 10">
            <a:extLst>
              <a:ext uri="{FF2B5EF4-FFF2-40B4-BE49-F238E27FC236}">
                <a16:creationId xmlns:a16="http://schemas.microsoft.com/office/drawing/2014/main" id="{66DDB263-7A23-4D47-8E56-4C4F796156F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00225" y="795338"/>
            <a:ext cx="130175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1" u="none" strike="noStrike" kern="1200" cap="none" spc="0" normalizeH="0" baseline="0" noProof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row enable</a:t>
            </a:r>
          </a:p>
        </p:txBody>
      </p:sp>
      <p:sp>
        <p:nvSpPr>
          <p:cNvPr id="178187" name="Text Box 11">
            <a:extLst>
              <a:ext uri="{FF2B5EF4-FFF2-40B4-BE49-F238E27FC236}">
                <a16:creationId xmlns:a16="http://schemas.microsoft.com/office/drawing/2014/main" id="{CE8F8126-6692-CF47-A870-39385EC529F0}"/>
              </a:ext>
            </a:extLst>
          </p:cNvPr>
          <p:cNvSpPr txBox="1">
            <a:spLocks noChangeArrowheads="1"/>
          </p:cNvSpPr>
          <p:nvPr/>
        </p:nvSpPr>
        <p:spPr bwMode="auto">
          <a:xfrm rot="-5400000">
            <a:off x="525463" y="1781175"/>
            <a:ext cx="90805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1" u="none" strike="noStrike" kern="1200" cap="none" spc="0" normalizeH="0" baseline="0" noProof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_bitline</a:t>
            </a:r>
          </a:p>
        </p:txBody>
      </p:sp>
      <p:sp>
        <p:nvSpPr>
          <p:cNvPr id="178188" name="Rectangle 12">
            <a:extLst>
              <a:ext uri="{FF2B5EF4-FFF2-40B4-BE49-F238E27FC236}">
                <a16:creationId xmlns:a16="http://schemas.microsoft.com/office/drawing/2014/main" id="{172C634B-B6EB-9D4A-956E-DA04C1535EB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58975" y="3022600"/>
            <a:ext cx="2209800" cy="205740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bit-cell array</a:t>
            </a:r>
          </a:p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5F5F5F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2</a:t>
            </a:r>
            <a:r>
              <a:rPr kumimoji="0" lang="en-US" altLang="en-US" sz="1800" b="0" i="0" u="none" strike="noStrike" kern="1200" cap="none" spc="0" normalizeH="0" baseline="30000" noProof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n</a:t>
            </a: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 row x 2</a:t>
            </a:r>
            <a:r>
              <a:rPr kumimoji="0" lang="en-US" altLang="en-US" sz="1800" b="0" i="0" u="none" strike="noStrike" kern="1200" cap="none" spc="0" normalizeH="0" baseline="30000" noProof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m</a:t>
            </a: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-col</a:t>
            </a:r>
          </a:p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5F5F5F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(n</a:t>
            </a: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  <a:sym typeface="Symbol" pitchFamily="2" charset="2"/>
              </a:rPr>
              <a:t></a:t>
            </a: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m to minimize</a:t>
            </a:r>
          </a:p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overall latency)</a:t>
            </a:r>
          </a:p>
        </p:txBody>
      </p:sp>
      <p:sp>
        <p:nvSpPr>
          <p:cNvPr id="178189" name="AutoShape 13">
            <a:extLst>
              <a:ext uri="{FF2B5EF4-FFF2-40B4-BE49-F238E27FC236}">
                <a16:creationId xmlns:a16="http://schemas.microsoft.com/office/drawing/2014/main" id="{C22EBD8B-F4C1-FB4D-A563-E289C0F660A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58975" y="5384800"/>
            <a:ext cx="2209800" cy="228600"/>
          </a:xfrm>
          <a:custGeom>
            <a:avLst/>
            <a:gdLst>
              <a:gd name="T0" fmla="*/ 2147483646 w 21600"/>
              <a:gd name="T1" fmla="*/ 2147483646 h 21600"/>
              <a:gd name="T2" fmla="*/ 2147483646 w 21600"/>
              <a:gd name="T3" fmla="*/ 2147483646 h 21600"/>
              <a:gd name="T4" fmla="*/ 2147483646 w 21600"/>
              <a:gd name="T5" fmla="*/ 2147483646 h 21600"/>
              <a:gd name="T6" fmla="*/ 2147483646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2328 w 21600"/>
              <a:gd name="T13" fmla="*/ 2328 h 21600"/>
              <a:gd name="T14" fmla="*/ 19272 w 21600"/>
              <a:gd name="T15" fmla="*/ 1927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1055" y="21600"/>
                </a:lnTo>
                <a:lnTo>
                  <a:pt x="20545" y="2160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sense amp and mux</a:t>
            </a:r>
          </a:p>
        </p:txBody>
      </p:sp>
      <p:sp>
        <p:nvSpPr>
          <p:cNvPr id="178190" name="Line 14">
            <a:extLst>
              <a:ext uri="{FF2B5EF4-FFF2-40B4-BE49-F238E27FC236}">
                <a16:creationId xmlns:a16="http://schemas.microsoft.com/office/drawing/2014/main" id="{2951C39A-6552-ED45-A0E5-723797300873}"/>
              </a:ext>
            </a:extLst>
          </p:cNvPr>
          <p:cNvSpPr>
            <a:spLocks noChangeShapeType="1"/>
          </p:cNvSpPr>
          <p:nvPr/>
        </p:nvSpPr>
        <p:spPr bwMode="auto">
          <a:xfrm>
            <a:off x="3101975" y="5080000"/>
            <a:ext cx="0" cy="30480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78191" name="AutoShape 15">
            <a:extLst>
              <a:ext uri="{FF2B5EF4-FFF2-40B4-BE49-F238E27FC236}">
                <a16:creationId xmlns:a16="http://schemas.microsoft.com/office/drawing/2014/main" id="{B10D0324-CFA0-7240-837D-724F8F352221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434975" y="3937000"/>
            <a:ext cx="2057400" cy="228600"/>
          </a:xfrm>
          <a:custGeom>
            <a:avLst/>
            <a:gdLst>
              <a:gd name="T0" fmla="*/ 2147483646 w 21600"/>
              <a:gd name="T1" fmla="*/ 2147483646 h 21600"/>
              <a:gd name="T2" fmla="*/ 2147483646 w 21600"/>
              <a:gd name="T3" fmla="*/ 2147483646 h 21600"/>
              <a:gd name="T4" fmla="*/ 2147483646 w 21600"/>
              <a:gd name="T5" fmla="*/ 2147483646 h 21600"/>
              <a:gd name="T6" fmla="*/ 2147483646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2972 w 21600"/>
              <a:gd name="T13" fmla="*/ 2972 h 21600"/>
              <a:gd name="T14" fmla="*/ 18628 w 21600"/>
              <a:gd name="T15" fmla="*/ 18628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343" y="21600"/>
                </a:lnTo>
                <a:lnTo>
                  <a:pt x="19257" y="2160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78192" name="Line 16">
            <a:extLst>
              <a:ext uri="{FF2B5EF4-FFF2-40B4-BE49-F238E27FC236}">
                <a16:creationId xmlns:a16="http://schemas.microsoft.com/office/drawing/2014/main" id="{3A537A10-DCD8-364F-9833-E8640189BB62}"/>
              </a:ext>
            </a:extLst>
          </p:cNvPr>
          <p:cNvSpPr>
            <a:spLocks noChangeShapeType="1"/>
          </p:cNvSpPr>
          <p:nvPr/>
        </p:nvSpPr>
        <p:spPr bwMode="auto">
          <a:xfrm>
            <a:off x="1577975" y="4089400"/>
            <a:ext cx="381000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78193" name="Line 17">
            <a:extLst>
              <a:ext uri="{FF2B5EF4-FFF2-40B4-BE49-F238E27FC236}">
                <a16:creationId xmlns:a16="http://schemas.microsoft.com/office/drawing/2014/main" id="{C4AE6218-D68C-BD48-9D95-0C1D9D21D38C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730375" y="4013200"/>
            <a:ext cx="76200" cy="15240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78194" name="Line 18">
            <a:extLst>
              <a:ext uri="{FF2B5EF4-FFF2-40B4-BE49-F238E27FC236}">
                <a16:creationId xmlns:a16="http://schemas.microsoft.com/office/drawing/2014/main" id="{6C30867F-943C-FC45-823B-224665B1255F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025775" y="5232400"/>
            <a:ext cx="152400" cy="7620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78195" name="Line 19">
            <a:extLst>
              <a:ext uri="{FF2B5EF4-FFF2-40B4-BE49-F238E27FC236}">
                <a16:creationId xmlns:a16="http://schemas.microsoft.com/office/drawing/2014/main" id="{6F32EFAA-47CE-534E-9465-976706F2A3BD}"/>
              </a:ext>
            </a:extLst>
          </p:cNvPr>
          <p:cNvSpPr>
            <a:spLocks noChangeShapeType="1"/>
          </p:cNvSpPr>
          <p:nvPr/>
        </p:nvSpPr>
        <p:spPr bwMode="auto">
          <a:xfrm>
            <a:off x="206375" y="4089400"/>
            <a:ext cx="1143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78196" name="Freeform 20">
            <a:extLst>
              <a:ext uri="{FF2B5EF4-FFF2-40B4-BE49-F238E27FC236}">
                <a16:creationId xmlns:a16="http://schemas.microsoft.com/office/drawing/2014/main" id="{0751B198-586A-D84F-93B3-56F6916F98F3}"/>
              </a:ext>
            </a:extLst>
          </p:cNvPr>
          <p:cNvSpPr>
            <a:spLocks/>
          </p:cNvSpPr>
          <p:nvPr/>
        </p:nvSpPr>
        <p:spPr bwMode="auto">
          <a:xfrm>
            <a:off x="609600" y="4089400"/>
            <a:ext cx="1425575" cy="1371600"/>
          </a:xfrm>
          <a:custGeom>
            <a:avLst/>
            <a:gdLst>
              <a:gd name="T0" fmla="*/ 0 w 960"/>
              <a:gd name="T1" fmla="*/ 0 h 864"/>
              <a:gd name="T2" fmla="*/ 0 w 960"/>
              <a:gd name="T3" fmla="*/ 2147483646 h 864"/>
              <a:gd name="T4" fmla="*/ 2147483646 w 960"/>
              <a:gd name="T5" fmla="*/ 2147483646 h 864"/>
              <a:gd name="T6" fmla="*/ 0 60000 65536"/>
              <a:gd name="T7" fmla="*/ 0 60000 65536"/>
              <a:gd name="T8" fmla="*/ 0 60000 65536"/>
              <a:gd name="T9" fmla="*/ 0 w 960"/>
              <a:gd name="T10" fmla="*/ 0 h 864"/>
              <a:gd name="T11" fmla="*/ 960 w 960"/>
              <a:gd name="T12" fmla="*/ 864 h 86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960" h="864">
                <a:moveTo>
                  <a:pt x="0" y="0"/>
                </a:moveTo>
                <a:lnTo>
                  <a:pt x="0" y="864"/>
                </a:lnTo>
                <a:lnTo>
                  <a:pt x="960" y="864"/>
                </a:lnTo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78197" name="Line 21">
            <a:extLst>
              <a:ext uri="{FF2B5EF4-FFF2-40B4-BE49-F238E27FC236}">
                <a16:creationId xmlns:a16="http://schemas.microsoft.com/office/drawing/2014/main" id="{AA3DA119-148B-1B47-BB10-FD717560F071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028700" y="4013200"/>
            <a:ext cx="76200" cy="1524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78198" name="Line 22">
            <a:extLst>
              <a:ext uri="{FF2B5EF4-FFF2-40B4-BE49-F238E27FC236}">
                <a16:creationId xmlns:a16="http://schemas.microsoft.com/office/drawing/2014/main" id="{41DE88AB-6494-124A-810D-2312C0A35C57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196975" y="5384800"/>
            <a:ext cx="76200" cy="1524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78199" name="Rectangle 23">
            <a:extLst>
              <a:ext uri="{FF2B5EF4-FFF2-40B4-BE49-F238E27FC236}">
                <a16:creationId xmlns:a16="http://schemas.microsoft.com/office/drawing/2014/main" id="{C804E718-C46B-A947-8FE3-7DA4D6C27CC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24200" y="5080000"/>
            <a:ext cx="43815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1" u="none" strike="noStrike" kern="1200" cap="none" spc="0" normalizeH="0" baseline="0" noProof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2</a:t>
            </a:r>
            <a:r>
              <a:rPr kumimoji="0" lang="en-US" altLang="en-US" sz="1800" b="0" i="1" u="none" strike="noStrike" kern="1200" cap="none" spc="0" normalizeH="0" baseline="30000" noProof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m</a:t>
            </a:r>
            <a:endParaRPr kumimoji="0" lang="en-US" altLang="en-US" sz="1800" b="0" i="1" u="none" strike="noStrike" kern="1200" cap="none" spc="0" normalizeH="0" baseline="0" noProof="0">
              <a:ln>
                <a:noFill/>
              </a:ln>
              <a:solidFill>
                <a:srgbClr val="5F5F5F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78200" name="Rectangle 24">
            <a:extLst>
              <a:ext uri="{FF2B5EF4-FFF2-40B4-BE49-F238E27FC236}">
                <a16:creationId xmlns:a16="http://schemas.microsoft.com/office/drawing/2014/main" id="{C6DE6AEB-19FF-E342-A58C-2C196D644B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68450" y="3632200"/>
            <a:ext cx="395288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1" u="none" strike="noStrike" kern="1200" cap="none" spc="0" normalizeH="0" baseline="0" noProof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2</a:t>
            </a:r>
            <a:r>
              <a:rPr kumimoji="0" lang="en-US" altLang="en-US" sz="1800" b="0" i="1" u="none" strike="noStrike" kern="1200" cap="none" spc="0" normalizeH="0" baseline="30000" noProof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n</a:t>
            </a:r>
            <a:endParaRPr kumimoji="0" lang="en-US" altLang="en-US" sz="1800" b="0" i="1" u="none" strike="noStrike" kern="1200" cap="none" spc="0" normalizeH="0" baseline="0" noProof="0">
              <a:ln>
                <a:noFill/>
              </a:ln>
              <a:solidFill>
                <a:srgbClr val="5F5F5F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78201" name="Rectangle 25">
            <a:extLst>
              <a:ext uri="{FF2B5EF4-FFF2-40B4-BE49-F238E27FC236}">
                <a16:creationId xmlns:a16="http://schemas.microsoft.com/office/drawing/2014/main" id="{9CEFA7A5-D7E4-554E-9EF6-5EE5D2B568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7575" y="3708400"/>
            <a:ext cx="31115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1" u="none" strike="noStrike" kern="1200" cap="none" spc="0" normalizeH="0" baseline="0" noProof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n</a:t>
            </a:r>
          </a:p>
        </p:txBody>
      </p:sp>
      <p:sp>
        <p:nvSpPr>
          <p:cNvPr id="178202" name="Rectangle 26">
            <a:extLst>
              <a:ext uri="{FF2B5EF4-FFF2-40B4-BE49-F238E27FC236}">
                <a16:creationId xmlns:a16="http://schemas.microsoft.com/office/drawing/2014/main" id="{C573F5D9-3879-F14E-8FAB-DF3BBE3796F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82675" y="5045075"/>
            <a:ext cx="37465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1" u="none" strike="noStrike" kern="1200" cap="none" spc="0" normalizeH="0" baseline="0" noProof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m</a:t>
            </a:r>
          </a:p>
        </p:txBody>
      </p:sp>
      <p:sp>
        <p:nvSpPr>
          <p:cNvPr id="178203" name="Line 27">
            <a:extLst>
              <a:ext uri="{FF2B5EF4-FFF2-40B4-BE49-F238E27FC236}">
                <a16:creationId xmlns:a16="http://schemas.microsoft.com/office/drawing/2014/main" id="{72563344-0372-2445-9490-E89B46C8AD79}"/>
              </a:ext>
            </a:extLst>
          </p:cNvPr>
          <p:cNvSpPr>
            <a:spLocks noChangeShapeType="1"/>
          </p:cNvSpPr>
          <p:nvPr/>
        </p:nvSpPr>
        <p:spPr bwMode="auto">
          <a:xfrm>
            <a:off x="3101975" y="5613400"/>
            <a:ext cx="0" cy="304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78204" name="Line 28">
            <a:extLst>
              <a:ext uri="{FF2B5EF4-FFF2-40B4-BE49-F238E27FC236}">
                <a16:creationId xmlns:a16="http://schemas.microsoft.com/office/drawing/2014/main" id="{E35AC9EE-94E3-8F48-8E75-FD7A3BC90BC0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025775" y="5715000"/>
            <a:ext cx="152400" cy="762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78205" name="Rectangle 29">
            <a:extLst>
              <a:ext uri="{FF2B5EF4-FFF2-40B4-BE49-F238E27FC236}">
                <a16:creationId xmlns:a16="http://schemas.microsoft.com/office/drawing/2014/main" id="{9AAEED2B-EBFC-1D4E-834E-805CEF1121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40075" y="5578475"/>
            <a:ext cx="31115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1" u="none" strike="noStrike" kern="1200" cap="none" spc="0" normalizeH="0" baseline="0" noProof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1</a:t>
            </a:r>
          </a:p>
        </p:txBody>
      </p:sp>
      <p:sp>
        <p:nvSpPr>
          <p:cNvPr id="178206" name="Line 30">
            <a:extLst>
              <a:ext uri="{FF2B5EF4-FFF2-40B4-BE49-F238E27FC236}">
                <a16:creationId xmlns:a16="http://schemas.microsoft.com/office/drawing/2014/main" id="{E3DD88C9-652E-0C43-97D6-712980D0C258}"/>
              </a:ext>
            </a:extLst>
          </p:cNvPr>
          <p:cNvSpPr>
            <a:spLocks noChangeShapeType="1"/>
          </p:cNvSpPr>
          <p:nvPr/>
        </p:nvSpPr>
        <p:spPr bwMode="auto">
          <a:xfrm>
            <a:off x="1981200" y="1955800"/>
            <a:ext cx="1588" cy="1524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78207" name="Line 31">
            <a:extLst>
              <a:ext uri="{FF2B5EF4-FFF2-40B4-BE49-F238E27FC236}">
                <a16:creationId xmlns:a16="http://schemas.microsoft.com/office/drawing/2014/main" id="{5DC3CBA0-8B02-1940-A5D2-0CC750329CCD}"/>
              </a:ext>
            </a:extLst>
          </p:cNvPr>
          <p:cNvSpPr>
            <a:spLocks noChangeShapeType="1"/>
          </p:cNvSpPr>
          <p:nvPr/>
        </p:nvSpPr>
        <p:spPr bwMode="auto">
          <a:xfrm>
            <a:off x="1828800" y="2108200"/>
            <a:ext cx="3048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78208" name="Line 32">
            <a:extLst>
              <a:ext uri="{FF2B5EF4-FFF2-40B4-BE49-F238E27FC236}">
                <a16:creationId xmlns:a16="http://schemas.microsoft.com/office/drawing/2014/main" id="{CFFEA8DF-8FDD-5A4F-8CFB-87EFC09D3430}"/>
              </a:ext>
            </a:extLst>
          </p:cNvPr>
          <p:cNvSpPr>
            <a:spLocks noChangeShapeType="1"/>
          </p:cNvSpPr>
          <p:nvPr/>
        </p:nvSpPr>
        <p:spPr bwMode="auto">
          <a:xfrm>
            <a:off x="1828800" y="2184400"/>
            <a:ext cx="3048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78209" name="Rectangle 33">
            <a:extLst>
              <a:ext uri="{FF2B5EF4-FFF2-40B4-BE49-F238E27FC236}">
                <a16:creationId xmlns:a16="http://schemas.microsoft.com/office/drawing/2014/main" id="{5928FB71-27C9-B141-BC92-058E43C7C42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2000" y="3708400"/>
            <a:ext cx="152400" cy="76200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78210" name="Rectangle 34">
            <a:extLst>
              <a:ext uri="{FF2B5EF4-FFF2-40B4-BE49-F238E27FC236}">
                <a16:creationId xmlns:a16="http://schemas.microsoft.com/office/drawing/2014/main" id="{CF9F4B7B-82F7-2C4B-A82E-B8D5BEB8C16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2000" y="5080000"/>
            <a:ext cx="152400" cy="76200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78211" name="Line 35">
            <a:extLst>
              <a:ext uri="{FF2B5EF4-FFF2-40B4-BE49-F238E27FC236}">
                <a16:creationId xmlns:a16="http://schemas.microsoft.com/office/drawing/2014/main" id="{930E322B-334E-6A4B-B100-F9C847A32030}"/>
              </a:ext>
            </a:extLst>
          </p:cNvPr>
          <p:cNvSpPr>
            <a:spLocks noChangeShapeType="1"/>
          </p:cNvSpPr>
          <p:nvPr/>
        </p:nvSpPr>
        <p:spPr bwMode="auto">
          <a:xfrm>
            <a:off x="1981200" y="2184400"/>
            <a:ext cx="0" cy="228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78212" name="AutoShape 36">
            <a:extLst>
              <a:ext uri="{FF2B5EF4-FFF2-40B4-BE49-F238E27FC236}">
                <a16:creationId xmlns:a16="http://schemas.microsoft.com/office/drawing/2014/main" id="{88B6F068-70F5-9E4B-949E-11A5853C5D64}"/>
              </a:ext>
            </a:extLst>
          </p:cNvPr>
          <p:cNvSpPr>
            <a:spLocks noChangeArrowheads="1"/>
          </p:cNvSpPr>
          <p:nvPr/>
        </p:nvSpPr>
        <p:spPr bwMode="auto">
          <a:xfrm flipV="1">
            <a:off x="1828800" y="2413000"/>
            <a:ext cx="304800" cy="228600"/>
          </a:xfrm>
          <a:prstGeom prst="triangle">
            <a:avLst>
              <a:gd name="adj" fmla="val 50000"/>
            </a:avLst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78213" name="Line 37">
            <a:extLst>
              <a:ext uri="{FF2B5EF4-FFF2-40B4-BE49-F238E27FC236}">
                <a16:creationId xmlns:a16="http://schemas.microsoft.com/office/drawing/2014/main" id="{4E6C7539-3442-9647-B0F2-F17DDE0ABCB5}"/>
              </a:ext>
            </a:extLst>
          </p:cNvPr>
          <p:cNvSpPr>
            <a:spLocks noChangeShapeType="1"/>
          </p:cNvSpPr>
          <p:nvPr/>
        </p:nvSpPr>
        <p:spPr bwMode="auto">
          <a:xfrm>
            <a:off x="838200" y="3403600"/>
            <a:ext cx="0" cy="304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78214" name="Line 38">
            <a:extLst>
              <a:ext uri="{FF2B5EF4-FFF2-40B4-BE49-F238E27FC236}">
                <a16:creationId xmlns:a16="http://schemas.microsoft.com/office/drawing/2014/main" id="{6F3F99AE-CBAA-8840-BB33-B20A8B4992BF}"/>
              </a:ext>
            </a:extLst>
          </p:cNvPr>
          <p:cNvSpPr>
            <a:spLocks noChangeShapeType="1"/>
          </p:cNvSpPr>
          <p:nvPr/>
        </p:nvSpPr>
        <p:spPr bwMode="auto">
          <a:xfrm>
            <a:off x="838200" y="5842000"/>
            <a:ext cx="0" cy="304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78215" name="Rectangle 39">
            <a:extLst>
              <a:ext uri="{FF2B5EF4-FFF2-40B4-BE49-F238E27FC236}">
                <a16:creationId xmlns:a16="http://schemas.microsoft.com/office/drawing/2014/main" id="{1C3800DA-CBA8-744E-A138-76D9B7529A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8000" y="3098800"/>
            <a:ext cx="65405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1" u="none" strike="noStrike" kern="1200" cap="none" spc="0" normalizeH="0" baseline="0" noProof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RAS</a:t>
            </a:r>
          </a:p>
        </p:txBody>
      </p:sp>
      <p:sp>
        <p:nvSpPr>
          <p:cNvPr id="178216" name="Rectangle 40">
            <a:extLst>
              <a:ext uri="{FF2B5EF4-FFF2-40B4-BE49-F238E27FC236}">
                <a16:creationId xmlns:a16="http://schemas.microsoft.com/office/drawing/2014/main" id="{62930C39-0AF6-4A46-BFA7-EFEFC9B5FA3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6223000"/>
            <a:ext cx="65405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1" u="none" strike="noStrike" kern="1200" cap="none" spc="0" normalizeH="0" baseline="0" noProof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CAS</a:t>
            </a:r>
          </a:p>
        </p:txBody>
      </p:sp>
      <p:sp>
        <p:nvSpPr>
          <p:cNvPr id="178217" name="Rectangle 41">
            <a:extLst>
              <a:ext uri="{FF2B5EF4-FFF2-40B4-BE49-F238E27FC236}">
                <a16:creationId xmlns:a16="http://schemas.microsoft.com/office/drawing/2014/main" id="{91B14F4C-3772-9E49-AECD-78A73312DD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81150" y="5940425"/>
            <a:ext cx="2609850" cy="58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A DRAM die comprises </a:t>
            </a:r>
          </a:p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of multiple such arrays</a:t>
            </a:r>
          </a:p>
        </p:txBody>
      </p:sp>
      <p:sp>
        <p:nvSpPr>
          <p:cNvPr id="60458" name="Rectangle 3">
            <a:extLst>
              <a:ext uri="{FF2B5EF4-FFF2-40B4-BE49-F238E27FC236}">
                <a16:creationId xmlns:a16="http://schemas.microsoft.com/office/drawing/2014/main" id="{355A01A2-97FF-3642-8889-AB65CF4C7A8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24400" y="839788"/>
            <a:ext cx="41910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508000" indent="-169863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ts val="2400"/>
              </a:lnSpc>
              <a:spcBef>
                <a:spcPts val="500"/>
              </a:spcBef>
              <a:spcAft>
                <a:spcPct val="0"/>
              </a:spcAft>
              <a:buClrTx/>
              <a:buSzPct val="80000"/>
              <a:buFontTx/>
              <a:buNone/>
              <a:tabLst/>
              <a:defRPr/>
            </a:pPr>
            <a:r>
              <a:rPr kumimoji="0" lang="en-US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Bits stored as charges on node capacitance (non-restorative)</a:t>
            </a:r>
          </a:p>
          <a:p>
            <a:pPr marL="508000" marR="0" lvl="1" indent="-169863" algn="l" defTabSz="914400" rtl="0" eaLnBrk="0" fontAlgn="base" latinLnBrk="0" hangingPunct="0">
              <a:lnSpc>
                <a:spcPts val="2200"/>
              </a:lnSpc>
              <a:spcBef>
                <a:spcPts val="500"/>
              </a:spcBef>
              <a:spcAft>
                <a:spcPct val="0"/>
              </a:spcAft>
              <a:buClr>
                <a:srgbClr val="003399"/>
              </a:buClr>
              <a:buSzPct val="40000"/>
              <a:buFontTx/>
              <a:buChar char="-"/>
              <a:tabLst/>
              <a:defRPr/>
            </a:pPr>
            <a:r>
              <a:rPr kumimoji="0" lang="en-US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bit cell loses charge when read</a:t>
            </a:r>
          </a:p>
          <a:p>
            <a:pPr marL="508000" marR="0" lvl="1" indent="-169863" algn="l" defTabSz="914400" rtl="0" eaLnBrk="0" fontAlgn="base" latinLnBrk="0" hangingPunct="0">
              <a:lnSpc>
                <a:spcPts val="2200"/>
              </a:lnSpc>
              <a:spcBef>
                <a:spcPts val="500"/>
              </a:spcBef>
              <a:spcAft>
                <a:spcPct val="0"/>
              </a:spcAft>
              <a:buClr>
                <a:srgbClr val="003399"/>
              </a:buClr>
              <a:buSzPct val="40000"/>
              <a:buFontTx/>
              <a:buChar char="-"/>
              <a:tabLst/>
              <a:defRPr/>
            </a:pPr>
            <a:r>
              <a:rPr kumimoji="0" lang="en-US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bit cell loses charge over time</a:t>
            </a:r>
          </a:p>
          <a:p>
            <a:pPr marL="0" marR="0" lvl="0" indent="0" algn="l" defTabSz="914400" rtl="0" eaLnBrk="0" fontAlgn="base" latinLnBrk="0" hangingPunct="0">
              <a:lnSpc>
                <a:spcPts val="2400"/>
              </a:lnSpc>
              <a:spcBef>
                <a:spcPts val="500"/>
              </a:spcBef>
              <a:spcAft>
                <a:spcPct val="0"/>
              </a:spcAft>
              <a:buClrTx/>
              <a:buSzPct val="80000"/>
              <a:buFontTx/>
              <a:buNone/>
              <a:tabLst/>
              <a:defRPr/>
            </a:pPr>
            <a:r>
              <a:rPr kumimoji="0" lang="en-US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Read Sequence</a:t>
            </a:r>
          </a:p>
          <a:p>
            <a:pPr marL="508000" marR="0" lvl="1" indent="-169863" algn="l" defTabSz="914400" rtl="0" eaLnBrk="0" fontAlgn="base" latinLnBrk="0" hangingPunct="0">
              <a:lnSpc>
                <a:spcPts val="2200"/>
              </a:lnSpc>
              <a:spcBef>
                <a:spcPts val="500"/>
              </a:spcBef>
              <a:spcAft>
                <a:spcPct val="0"/>
              </a:spcAft>
              <a:buClr>
                <a:srgbClr val="003399"/>
              </a:buClr>
              <a:buSzPct val="40000"/>
              <a:buFontTx/>
              <a:buNone/>
              <a:tabLst/>
              <a:defRPr/>
            </a:pPr>
            <a:r>
              <a:rPr kumimoji="0" lang="en-US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1~3 same as SRAM</a:t>
            </a:r>
          </a:p>
          <a:p>
            <a:pPr marL="508000" marR="0" lvl="1" indent="-169863" algn="l" defTabSz="914400" rtl="0" eaLnBrk="0" fontAlgn="base" latinLnBrk="0" hangingPunct="0">
              <a:lnSpc>
                <a:spcPts val="2200"/>
              </a:lnSpc>
              <a:spcBef>
                <a:spcPts val="500"/>
              </a:spcBef>
              <a:spcAft>
                <a:spcPct val="0"/>
              </a:spcAft>
              <a:buClr>
                <a:srgbClr val="003399"/>
              </a:buClr>
              <a:buSzPct val="40000"/>
              <a:buFontTx/>
              <a:buNone/>
              <a:tabLst/>
              <a:defRPr/>
            </a:pPr>
            <a:r>
              <a:rPr kumimoji="0" lang="en-US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4. a </a:t>
            </a:r>
            <a:r>
              <a:rPr kumimoji="0" lang="ja-JP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“</a:t>
            </a:r>
            <a:r>
              <a:rPr kumimoji="0" lang="en-US" altLang="ja-JP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flip-flopping</a:t>
            </a:r>
            <a:r>
              <a:rPr kumimoji="0" lang="ja-JP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”</a:t>
            </a:r>
            <a:r>
              <a:rPr kumimoji="0" lang="en-US" altLang="ja-JP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 sense amp amplifies and regenerates the bitline, data bit is mux</a:t>
            </a:r>
            <a:r>
              <a:rPr kumimoji="0" lang="ja-JP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’</a:t>
            </a:r>
            <a:r>
              <a:rPr kumimoji="0" lang="en-US" altLang="ja-JP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ed out</a:t>
            </a:r>
          </a:p>
          <a:p>
            <a:pPr marL="508000" marR="0" lvl="1" indent="-169863" algn="l" defTabSz="914400" rtl="0" eaLnBrk="0" fontAlgn="base" latinLnBrk="0" hangingPunct="0">
              <a:lnSpc>
                <a:spcPts val="2200"/>
              </a:lnSpc>
              <a:spcBef>
                <a:spcPts val="500"/>
              </a:spcBef>
              <a:spcAft>
                <a:spcPct val="0"/>
              </a:spcAft>
              <a:buClr>
                <a:srgbClr val="003399"/>
              </a:buClr>
              <a:buSzPct val="40000"/>
              <a:buFontTx/>
              <a:buNone/>
              <a:tabLst/>
              <a:defRPr/>
            </a:pPr>
            <a:r>
              <a:rPr kumimoji="0" lang="en-US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5. precharge all bitlines</a:t>
            </a:r>
          </a:p>
          <a:p>
            <a:pPr marL="508000" marR="0" lvl="1" indent="-169863" algn="l" defTabSz="914400" rtl="0" eaLnBrk="0" fontAlgn="base" latinLnBrk="0" hangingPunct="0">
              <a:lnSpc>
                <a:spcPts val="2200"/>
              </a:lnSpc>
              <a:spcBef>
                <a:spcPts val="500"/>
              </a:spcBef>
              <a:spcAft>
                <a:spcPct val="0"/>
              </a:spcAft>
              <a:buClr>
                <a:srgbClr val="003399"/>
              </a:buClr>
              <a:buSzPct val="40000"/>
              <a:buFontTx/>
              <a:buNone/>
              <a:tabLst/>
              <a:defRPr/>
            </a:pPr>
            <a:endParaRPr kumimoji="0" lang="en-US" altLang="en-US" sz="2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ts val="2400"/>
              </a:lnSpc>
              <a:spcBef>
                <a:spcPts val="500"/>
              </a:spcBef>
              <a:spcAft>
                <a:spcPct val="0"/>
              </a:spcAft>
              <a:buClrTx/>
              <a:buSzPct val="80000"/>
              <a:buFontTx/>
              <a:buNone/>
              <a:tabLst/>
              <a:defRPr/>
            </a:pPr>
            <a:r>
              <a:rPr kumimoji="0" lang="en-US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Destructive reads</a:t>
            </a:r>
          </a:p>
          <a:p>
            <a:pPr marL="0" marR="0" lvl="0" indent="0" algn="l" defTabSz="914400" rtl="0" eaLnBrk="0" fontAlgn="base" latinLnBrk="0" hangingPunct="0">
              <a:lnSpc>
                <a:spcPts val="2400"/>
              </a:lnSpc>
              <a:spcBef>
                <a:spcPts val="500"/>
              </a:spcBef>
              <a:spcAft>
                <a:spcPct val="0"/>
              </a:spcAft>
              <a:buClrTx/>
              <a:buSzPct val="80000"/>
              <a:buFontTx/>
              <a:buNone/>
              <a:tabLst/>
              <a:defRPr/>
            </a:pPr>
            <a:r>
              <a:rPr kumimoji="0" lang="en-US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Charge loss over time</a:t>
            </a:r>
          </a:p>
          <a:p>
            <a:pPr marL="0" marR="0" lvl="0" indent="0" algn="l" defTabSz="914400" rtl="0" eaLnBrk="0" fontAlgn="base" latinLnBrk="0" hangingPunct="0">
              <a:lnSpc>
                <a:spcPts val="2400"/>
              </a:lnSpc>
              <a:spcBef>
                <a:spcPts val="500"/>
              </a:spcBef>
              <a:spcAft>
                <a:spcPct val="0"/>
              </a:spcAft>
              <a:buClrTx/>
              <a:buSzPct val="80000"/>
              <a:buFontTx/>
              <a:buNone/>
              <a:tabLst/>
              <a:defRPr/>
            </a:pPr>
            <a:r>
              <a:rPr kumimoji="0" lang="en-US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Refresh</a:t>
            </a:r>
            <a:r>
              <a:rPr kumimoji="0" lang="en-US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: A DRAM controller must periodically read each row within the allowed refresh time (10s of ms) such that charge is restored</a:t>
            </a:r>
            <a:endParaRPr kumimoji="0" lang="en-US" altLang="en-US" sz="2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 Narrow" panose="020B0604020202020204" pitchFamily="34" charset="0"/>
              <a:ea typeface="ＭＳ Ｐゴシック" panose="020B0600070205080204" pitchFamily="34" charset="-128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ts val="2400"/>
              </a:lnSpc>
              <a:spcBef>
                <a:spcPts val="500"/>
              </a:spcBef>
              <a:spcAft>
                <a:spcPct val="0"/>
              </a:spcAft>
              <a:buClrTx/>
              <a:buSzPct val="80000"/>
              <a:buFontTx/>
              <a:buNone/>
              <a:tabLst/>
              <a:defRPr/>
            </a:pPr>
            <a:endParaRPr kumimoji="0" lang="en-US" altLang="en-US" sz="2000" b="0" i="1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 Narrow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2930096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5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5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5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5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5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5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201" name="Title 1">
            <a:extLst>
              <a:ext uri="{FF2B5EF4-FFF2-40B4-BE49-F238E27FC236}">
                <a16:creationId xmlns:a16="http://schemas.microsoft.com/office/drawing/2014/main" id="{3C0C87B0-2E12-D341-A5B0-6F55691541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DRAM vs. SRAM</a:t>
            </a:r>
          </a:p>
        </p:txBody>
      </p:sp>
      <p:sp>
        <p:nvSpPr>
          <p:cNvPr id="179202" name="Content Placeholder 2">
            <a:extLst>
              <a:ext uri="{FF2B5EF4-FFF2-40B4-BE49-F238E27FC236}">
                <a16:creationId xmlns:a16="http://schemas.microsoft.com/office/drawing/2014/main" id="{B9693618-5A37-C542-92CC-62B83FAC25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DRAM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Slower access (capacitor)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Higher density (1T 1C cell)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Lower cost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Requires refresh (power, performance, circuitry)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Manufacturing requires putting capacitor and logic together</a:t>
            </a:r>
          </a:p>
          <a:p>
            <a:pPr lvl="1"/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SRAM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Faster access (no capacitor)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Lower density (6T cell)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Higher cost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No need for refresh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Manufacturing compatible with logic process (no capacitor)</a:t>
            </a:r>
          </a:p>
        </p:txBody>
      </p:sp>
      <p:sp>
        <p:nvSpPr>
          <p:cNvPr id="179203" name="Slide Number Placeholder 3">
            <a:extLst>
              <a:ext uri="{FF2B5EF4-FFF2-40B4-BE49-F238E27FC236}">
                <a16:creationId xmlns:a16="http://schemas.microsoft.com/office/drawing/2014/main" id="{401C0AD5-8DED-1641-A6A9-31933EB8EFB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457FFB1-110C-444C-8AAC-21DD7BBE52D3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26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63931652"/>
      </p:ext>
    </p:extLst>
  </p:cSld>
  <p:clrMapOvr>
    <a:masterClrMapping/>
  </p:clrMapOvr>
  <p:transition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4">
            <a:extLst>
              <a:ext uri="{FF2B5EF4-FFF2-40B4-BE49-F238E27FC236}">
                <a16:creationId xmlns:a16="http://schemas.microsoft.com/office/drawing/2014/main" id="{B1359386-AF1E-1041-9D9C-1932B377FCFF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0" y="1219200"/>
            <a:ext cx="9144000" cy="1720850"/>
          </a:xfrm>
        </p:spPr>
        <p:txBody>
          <a:bodyPr/>
          <a:lstStyle/>
          <a:p>
            <a:pPr algn="ctr" eaLnBrk="1" hangingPunct="1"/>
            <a:r>
              <a:rPr lang="en-US" altLang="en-US" b="1" dirty="0">
                <a:ea typeface="ＭＳ Ｐゴシック" panose="020B0600070205080204" pitchFamily="34" charset="-128"/>
              </a:rPr>
              <a:t>Design of Digital Circuits</a:t>
            </a:r>
            <a:br>
              <a:rPr lang="en-US" altLang="en-US" b="1" dirty="0">
                <a:ea typeface="ＭＳ Ｐゴシック" panose="020B0600070205080204" pitchFamily="34" charset="-128"/>
              </a:rPr>
            </a:br>
            <a:r>
              <a:rPr lang="en-US" altLang="en-US" sz="4400" dirty="0">
                <a:ea typeface="ＭＳ Ｐゴシック" panose="020B0600070205080204" pitchFamily="34" charset="-128"/>
              </a:rPr>
              <a:t>Lecture 22a: Memory Organization </a:t>
            </a:r>
            <a:br>
              <a:rPr lang="en-US" altLang="en-US" sz="4400" dirty="0">
                <a:ea typeface="ＭＳ Ｐゴシック" panose="020B0600070205080204" pitchFamily="34" charset="-128"/>
              </a:rPr>
            </a:br>
            <a:r>
              <a:rPr lang="en-US" altLang="en-US" sz="4400" dirty="0">
                <a:ea typeface="ＭＳ Ｐゴシック" panose="020B0600070205080204" pitchFamily="34" charset="-128"/>
              </a:rPr>
              <a:t>and Memory Technology</a:t>
            </a:r>
          </a:p>
        </p:txBody>
      </p:sp>
      <p:sp>
        <p:nvSpPr>
          <p:cNvPr id="28674" name="Rectangle 5">
            <a:extLst>
              <a:ext uri="{FF2B5EF4-FFF2-40B4-BE49-F238E27FC236}">
                <a16:creationId xmlns:a16="http://schemas.microsoft.com/office/drawing/2014/main" id="{E1ED166E-1C0C-BC40-95A2-A2A2A687701E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2900363"/>
          </a:xfrm>
        </p:spPr>
        <p:txBody>
          <a:bodyPr/>
          <a:lstStyle/>
          <a:p>
            <a:pPr eaLnBrk="1" hangingPunct="1"/>
            <a:endParaRPr lang="en-US" altLang="en-US" i="1" dirty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 dirty="0">
                <a:solidFill>
                  <a:srgbClr val="003399"/>
                </a:solidFill>
                <a:ea typeface="ＭＳ Ｐゴシック" panose="020B0600070205080204" pitchFamily="34" charset="-128"/>
              </a:rPr>
              <a:t>Prof. Onur Mutlu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ETH Zurich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Spring 2019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16 May 2019</a:t>
            </a: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4297314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Computing System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Three key components</a:t>
            </a:r>
          </a:p>
          <a:p>
            <a:r>
              <a:rPr lang="en-US" dirty="0">
                <a:solidFill>
                  <a:srgbClr val="0000FF"/>
                </a:solidFill>
              </a:rPr>
              <a:t>Computation </a:t>
            </a:r>
          </a:p>
          <a:p>
            <a:r>
              <a:rPr lang="en-US" dirty="0">
                <a:solidFill>
                  <a:srgbClr val="0000FF"/>
                </a:solidFill>
              </a:rPr>
              <a:t>Communication</a:t>
            </a:r>
          </a:p>
          <a:p>
            <a:r>
              <a:rPr lang="en-US" dirty="0">
                <a:solidFill>
                  <a:srgbClr val="0000FF"/>
                </a:solidFill>
              </a:rPr>
              <a:t>Storage/memory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E574D81-B5DE-384D-B24B-566C679AE608}" type="slidenum">
              <a:rPr kumimoji="0" 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+mn-ea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+mn-ea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3429000"/>
            <a:ext cx="7226300" cy="330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Content Placeholder 6" descr="barcelona-die-photo-color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3861048"/>
            <a:ext cx="1312168" cy="12799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dim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 flipV="1">
            <a:off x="3491880" y="5733256"/>
            <a:ext cx="2304256" cy="549297"/>
          </a:xfrm>
          <a:prstGeom prst="rect">
            <a:avLst/>
          </a:prstGeom>
        </p:spPr>
      </p:pic>
      <p:pic>
        <p:nvPicPr>
          <p:cNvPr id="8" name="Picture 23" descr="http://i.ehow.com/images/a04/ac/qb/format-hard-drive-xp-800X800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433856">
            <a:off x="6233024" y="4297936"/>
            <a:ext cx="2124075" cy="212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8"/>
          <p:cNvSpPr/>
          <p:nvPr/>
        </p:nvSpPr>
        <p:spPr>
          <a:xfrm>
            <a:off x="3798168" y="2852936"/>
            <a:ext cx="833467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Burks, Goldstein, von Neumann, “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Preliminary discussion of the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logical design of an electronic computing instrument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,” 1946.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148063" y="152400"/>
            <a:ext cx="3255263" cy="2554836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03846" y="6630115"/>
            <a:ext cx="566693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Image source: https://lbsitbytes2010.wordpress.com/2013/03/29/john-von-neumann-roll-no-15/</a:t>
            </a:r>
          </a:p>
        </p:txBody>
      </p:sp>
    </p:spTree>
    <p:extLst>
      <p:ext uri="{BB962C8B-B14F-4D97-AF65-F5344CB8AC3E}">
        <p14:creationId xmlns:p14="http://schemas.microsoft.com/office/powerpoint/2010/main" val="2546432822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1" name="Title 1">
            <a:extLst>
              <a:ext uri="{FF2B5EF4-FFF2-40B4-BE49-F238E27FC236}">
                <a16:creationId xmlns:a16="http://schemas.microsoft.com/office/drawing/2014/main" id="{B2CF9D6E-9F16-8244-99DE-3BCA06BFE7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What is A Computer?</a:t>
            </a:r>
          </a:p>
        </p:txBody>
      </p:sp>
      <p:sp>
        <p:nvSpPr>
          <p:cNvPr id="128002" name="Content Placeholder 2">
            <a:extLst>
              <a:ext uri="{FF2B5EF4-FFF2-40B4-BE49-F238E27FC236}">
                <a16:creationId xmlns:a16="http://schemas.microsoft.com/office/drawing/2014/main" id="{FFC6AD80-148A-724C-BCE1-E3C59769FE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We will cover all three components</a:t>
            </a:r>
          </a:p>
        </p:txBody>
      </p:sp>
      <p:sp>
        <p:nvSpPr>
          <p:cNvPr id="128003" name="Slide Number Placeholder 3">
            <a:extLst>
              <a:ext uri="{FF2B5EF4-FFF2-40B4-BE49-F238E27FC236}">
                <a16:creationId xmlns:a16="http://schemas.microsoft.com/office/drawing/2014/main" id="{313D2147-A7FE-3349-8929-6DA8EDDE2ED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4A039912-D12E-E74D-A818-845C0C090EE8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4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sp>
        <p:nvSpPr>
          <p:cNvPr id="128004" name="Rectangle 3">
            <a:extLst>
              <a:ext uri="{FF2B5EF4-FFF2-40B4-BE49-F238E27FC236}">
                <a16:creationId xmlns:a16="http://schemas.microsoft.com/office/drawing/2014/main" id="{C7E220BA-AD7D-A64C-B2B2-65D2965B2D6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32200" y="1828800"/>
            <a:ext cx="2743200" cy="3276600"/>
          </a:xfrm>
          <a:prstGeom prst="rect">
            <a:avLst/>
          </a:prstGeom>
          <a:solidFill>
            <a:srgbClr val="CCECFF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800">
                <a:latin typeface="Calibri" panose="020F0502020204030204" pitchFamily="34" charset="0"/>
              </a:rPr>
              <a:t>Memory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800">
                <a:solidFill>
                  <a:schemeClr val="bg2"/>
                </a:solidFill>
                <a:latin typeface="Calibri" panose="020F0502020204030204" pitchFamily="34" charset="0"/>
              </a:rPr>
              <a:t>(program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800">
                <a:solidFill>
                  <a:schemeClr val="bg2"/>
                </a:solidFill>
                <a:latin typeface="Calibri" panose="020F0502020204030204" pitchFamily="34" charset="0"/>
              </a:rPr>
              <a:t>and data)</a:t>
            </a:r>
          </a:p>
        </p:txBody>
      </p:sp>
      <p:sp>
        <p:nvSpPr>
          <p:cNvPr id="128005" name="AutoShape 4">
            <a:extLst>
              <a:ext uri="{FF2B5EF4-FFF2-40B4-BE49-F238E27FC236}">
                <a16:creationId xmlns:a16="http://schemas.microsoft.com/office/drawing/2014/main" id="{BEDA5B53-ED89-E046-A2AE-4F469362713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000" y="1943100"/>
            <a:ext cx="2743200" cy="3048000"/>
          </a:xfrm>
          <a:prstGeom prst="leftRightArrow">
            <a:avLst>
              <a:gd name="adj1" fmla="val 50000"/>
              <a:gd name="adj2" fmla="val 20000"/>
            </a:avLst>
          </a:prstGeom>
          <a:solidFill>
            <a:srgbClr val="CCFFCC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800">
                <a:latin typeface="Calibri" panose="020F0502020204030204" pitchFamily="34" charset="0"/>
              </a:rPr>
              <a:t>I/O</a:t>
            </a:r>
          </a:p>
        </p:txBody>
      </p:sp>
      <p:sp>
        <p:nvSpPr>
          <p:cNvPr id="128006" name="Rectangle 5">
            <a:extLst>
              <a:ext uri="{FF2B5EF4-FFF2-40B4-BE49-F238E27FC236}">
                <a16:creationId xmlns:a16="http://schemas.microsoft.com/office/drawing/2014/main" id="{539B51D3-9CB4-5347-98D1-EBDD29F6E2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828800"/>
            <a:ext cx="2743200" cy="3276600"/>
          </a:xfrm>
          <a:prstGeom prst="rect">
            <a:avLst/>
          </a:prstGeom>
          <a:solidFill>
            <a:srgbClr val="FFCCCC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800">
                <a:latin typeface="Calibri" panose="020F0502020204030204" pitchFamily="34" charset="0"/>
              </a:rPr>
              <a:t>Processing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800">
              <a:latin typeface="Calibri" panose="020F0502020204030204" pitchFamily="34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800">
              <a:latin typeface="Calibri" panose="020F0502020204030204" pitchFamily="34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800">
              <a:latin typeface="Calibri" panose="020F0502020204030204" pitchFamily="34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800">
              <a:latin typeface="Calibri" panose="020F0502020204030204" pitchFamily="34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800">
              <a:latin typeface="Calibri" panose="020F0502020204030204" pitchFamily="34" charset="0"/>
            </a:endParaRPr>
          </a:p>
        </p:txBody>
      </p:sp>
      <p:sp>
        <p:nvSpPr>
          <p:cNvPr id="128007" name="AutoShape 6">
            <a:extLst>
              <a:ext uri="{FF2B5EF4-FFF2-40B4-BE49-F238E27FC236}">
                <a16:creationId xmlns:a16="http://schemas.microsoft.com/office/drawing/2014/main" id="{A837C7FA-74A6-DE40-A97C-AD18D1C6BA0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51163" y="3124200"/>
            <a:ext cx="939800" cy="685800"/>
          </a:xfrm>
          <a:prstGeom prst="leftRightArrow">
            <a:avLst>
              <a:gd name="adj1" fmla="val 50926"/>
              <a:gd name="adj2" fmla="val 29311"/>
            </a:avLst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800">
              <a:latin typeface="Calibri" panose="020F0502020204030204" pitchFamily="34" charset="0"/>
            </a:endParaRPr>
          </a:p>
        </p:txBody>
      </p:sp>
      <p:sp>
        <p:nvSpPr>
          <p:cNvPr id="128008" name="Rectangle 10">
            <a:extLst>
              <a:ext uri="{FF2B5EF4-FFF2-40B4-BE49-F238E27FC236}">
                <a16:creationId xmlns:a16="http://schemas.microsoft.com/office/drawing/2014/main" id="{67545880-A8B8-C244-A6F0-08EBC4EBF0B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00" y="2819400"/>
            <a:ext cx="2209800" cy="914400"/>
          </a:xfrm>
          <a:prstGeom prst="rect">
            <a:avLst/>
          </a:prstGeom>
          <a:solidFill>
            <a:srgbClr val="C0C0C0"/>
          </a:solidFill>
          <a:ln>
            <a:noFill/>
          </a:ln>
          <a:extLs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800">
                <a:latin typeface="Calibri" panose="020F0502020204030204" pitchFamily="34" charset="0"/>
              </a:rPr>
              <a:t>control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800">
                <a:latin typeface="Calibri" panose="020F0502020204030204" pitchFamily="34" charset="0"/>
              </a:rPr>
              <a:t>(sequencing)</a:t>
            </a:r>
          </a:p>
        </p:txBody>
      </p:sp>
      <p:sp>
        <p:nvSpPr>
          <p:cNvPr id="128009" name="Rectangle 11">
            <a:extLst>
              <a:ext uri="{FF2B5EF4-FFF2-40B4-BE49-F238E27FC236}">
                <a16:creationId xmlns:a16="http://schemas.microsoft.com/office/drawing/2014/main" id="{CC16E366-A743-DC41-9241-1BB650951AF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00" y="3886200"/>
            <a:ext cx="2209800" cy="914400"/>
          </a:xfrm>
          <a:prstGeom prst="rect">
            <a:avLst/>
          </a:prstGeom>
          <a:solidFill>
            <a:srgbClr val="C0C0C0"/>
          </a:solidFill>
          <a:ln>
            <a:noFill/>
          </a:ln>
          <a:extLs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800">
                <a:latin typeface="Calibri" panose="020F0502020204030204" pitchFamily="34" charset="0"/>
              </a:rPr>
              <a:t>datapath</a:t>
            </a: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41" name="Title 1">
            <a:extLst>
              <a:ext uri="{FF2B5EF4-FFF2-40B4-BE49-F238E27FC236}">
                <a16:creationId xmlns:a16="http://schemas.microsoft.com/office/drawing/2014/main" id="{4499D6BF-AA47-1441-B17D-137C740167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Memory (Programmer’s View) </a:t>
            </a:r>
          </a:p>
        </p:txBody>
      </p:sp>
      <p:sp>
        <p:nvSpPr>
          <p:cNvPr id="163842" name="Slide Number Placeholder 3">
            <a:extLst>
              <a:ext uri="{FF2B5EF4-FFF2-40B4-BE49-F238E27FC236}">
                <a16:creationId xmlns:a16="http://schemas.microsoft.com/office/drawing/2014/main" id="{01C08011-0042-EC4F-BD77-1D267914553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204D2329-EE37-AC40-BB55-DE44D53C45FC}" type="slidenum">
              <a:rPr lang="en-US" altLang="en-US" sz="160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5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pic>
        <p:nvPicPr>
          <p:cNvPr id="163843" name="Picture 5">
            <a:extLst>
              <a:ext uri="{FF2B5EF4-FFF2-40B4-BE49-F238E27FC236}">
                <a16:creationId xmlns:a16="http://schemas.microsoft.com/office/drawing/2014/main" id="{C80AC465-1B5B-074D-833A-9CAB766120A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4100" y="965200"/>
            <a:ext cx="7023100" cy="491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865" name="Title 1">
            <a:extLst>
              <a:ext uri="{FF2B5EF4-FFF2-40B4-BE49-F238E27FC236}">
                <a16:creationId xmlns:a16="http://schemas.microsoft.com/office/drawing/2014/main" id="{AE1A4CB2-5E02-1845-B3A6-CD3303DC1B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Abstraction: Virtual vs. Physical Memory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45214D-9549-D546-B303-77857630AB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0"/>
            <a:ext cx="8610600" cy="5194300"/>
          </a:xfrm>
        </p:spPr>
        <p:txBody>
          <a:bodyPr/>
          <a:lstStyle/>
          <a:p>
            <a:r>
              <a:rPr lang="en-US" altLang="en-US">
                <a:solidFill>
                  <a:srgbClr val="FF0000"/>
                </a:solidFill>
                <a:ea typeface="ＭＳ Ｐゴシック" panose="020B0600070205080204" pitchFamily="34" charset="-128"/>
              </a:rPr>
              <a:t>Programmer </a:t>
            </a:r>
            <a:r>
              <a:rPr lang="en-US" altLang="en-US">
                <a:ea typeface="ＭＳ Ｐゴシック" panose="020B0600070205080204" pitchFamily="34" charset="-128"/>
              </a:rPr>
              <a:t>sees </a:t>
            </a:r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virtual memory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Can assume the memory is “infinite”</a:t>
            </a:r>
            <a:endParaRPr lang="en-US" altLang="ja-JP">
              <a:solidFill>
                <a:srgbClr val="0000FF"/>
              </a:solidFill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Reality:</a:t>
            </a:r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 Physical memory </a:t>
            </a:r>
            <a:r>
              <a:rPr lang="en-US" altLang="en-US">
                <a:ea typeface="ＭＳ Ｐゴシック" panose="020B0600070205080204" pitchFamily="34" charset="-128"/>
              </a:rPr>
              <a:t>size is much smaller than what the programmer assumes</a:t>
            </a:r>
          </a:p>
          <a:p>
            <a:r>
              <a:rPr lang="en-US" altLang="en-US">
                <a:solidFill>
                  <a:srgbClr val="FF0000"/>
                </a:solidFill>
                <a:ea typeface="ＭＳ Ｐゴシック" panose="020B0600070205080204" pitchFamily="34" charset="-128"/>
              </a:rPr>
              <a:t>The system </a:t>
            </a:r>
            <a:r>
              <a:rPr lang="en-US" altLang="en-US">
                <a:ea typeface="ＭＳ Ｐゴシック" panose="020B0600070205080204" pitchFamily="34" charset="-128"/>
              </a:rPr>
              <a:t>(system software + hardware, cooperatively) maps </a:t>
            </a:r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virtual memory addresses </a:t>
            </a:r>
            <a:r>
              <a:rPr lang="en-US" altLang="en-US">
                <a:ea typeface="ＭＳ Ｐゴシック" panose="020B0600070205080204" pitchFamily="34" charset="-128"/>
              </a:rPr>
              <a:t>to </a:t>
            </a:r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physical memory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The system automatically manages the physical memory space </a:t>
            </a:r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transparently to the programmer</a:t>
            </a:r>
          </a:p>
          <a:p>
            <a:pPr lvl="1">
              <a:buFont typeface="Wingdings" pitchFamily="2" charset="2"/>
              <a:buNone/>
            </a:pPr>
            <a:endParaRPr lang="en-US" altLang="en-US" sz="1200">
              <a:solidFill>
                <a:srgbClr val="0000FF"/>
              </a:solidFill>
              <a:ea typeface="ＭＳ Ｐゴシック" panose="020B0600070205080204" pitchFamily="34" charset="-128"/>
            </a:endParaRPr>
          </a:p>
          <a:p>
            <a:pPr>
              <a:buFont typeface="Wingdings" pitchFamily="2" charset="2"/>
              <a:buNone/>
            </a:pPr>
            <a:r>
              <a:rPr lang="en-US" altLang="en-US" sz="2200">
                <a:ea typeface="ＭＳ Ｐゴシック" panose="020B0600070205080204" pitchFamily="34" charset="-128"/>
              </a:rPr>
              <a:t>+ Programmer does not need to know the physical size of memory nor manage it </a:t>
            </a:r>
            <a:r>
              <a:rPr lang="en-US" altLang="en-US" sz="2200">
                <a:ea typeface="ＭＳ Ｐゴシック" panose="020B0600070205080204" pitchFamily="34" charset="-128"/>
                <a:sym typeface="Wingdings" pitchFamily="2" charset="2"/>
              </a:rPr>
              <a:t> A small physical memory can appear as a huge one to the programmer  Life is easier for the programmer</a:t>
            </a:r>
          </a:p>
          <a:p>
            <a:pPr>
              <a:buFont typeface="Wingdings" pitchFamily="2" charset="2"/>
              <a:buNone/>
            </a:pPr>
            <a:r>
              <a:rPr lang="en-US" altLang="en-US" sz="2200">
                <a:ea typeface="ＭＳ Ｐゴシック" panose="020B0600070205080204" pitchFamily="34" charset="-128"/>
                <a:sym typeface="Wingdings" pitchFamily="2" charset="2"/>
              </a:rPr>
              <a:t>-- More complex system software and architecture</a:t>
            </a:r>
          </a:p>
          <a:p>
            <a:pPr>
              <a:buFont typeface="Wingdings" pitchFamily="2" charset="2"/>
              <a:buNone/>
            </a:pPr>
            <a:endParaRPr lang="en-US" altLang="en-US" sz="1200">
              <a:ea typeface="ＭＳ Ｐゴシック" panose="020B0600070205080204" pitchFamily="34" charset="-128"/>
              <a:sym typeface="Wingdings" pitchFamily="2" charset="2"/>
            </a:endParaRPr>
          </a:p>
          <a:p>
            <a:pPr algn="ctr">
              <a:buFont typeface="Wingdings" pitchFamily="2" charset="2"/>
              <a:buNone/>
            </a:pPr>
            <a:r>
              <a:rPr lang="en-US" altLang="en-US" sz="2200">
                <a:ea typeface="ＭＳ Ｐゴシック" panose="020B0600070205080204" pitchFamily="34" charset="-128"/>
                <a:sym typeface="Wingdings" pitchFamily="2" charset="2"/>
              </a:rPr>
              <a:t>A classic example of the programmer/(micro)architect tradeoff</a:t>
            </a:r>
          </a:p>
          <a:p>
            <a:pPr>
              <a:buFont typeface="Wingdings" pitchFamily="2" charset="2"/>
              <a:buNone/>
            </a:pPr>
            <a:endParaRPr lang="en-US" altLang="en-US" sz="2200">
              <a:ea typeface="ＭＳ Ｐゴシック" panose="020B0600070205080204" pitchFamily="34" charset="-128"/>
              <a:sym typeface="Wingdings" pitchFamily="2" charset="2"/>
            </a:endParaRPr>
          </a:p>
          <a:p>
            <a:pPr lvl="1">
              <a:buFont typeface="Wingdings" pitchFamily="2" charset="2"/>
              <a:buNone/>
            </a:pPr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164867" name="Slide Number Placeholder 3">
            <a:extLst>
              <a:ext uri="{FF2B5EF4-FFF2-40B4-BE49-F238E27FC236}">
                <a16:creationId xmlns:a16="http://schemas.microsoft.com/office/drawing/2014/main" id="{CC9BC180-7011-0747-BE85-DC6E5032FCE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3A94AD17-4DC0-164A-A7F3-86CD7C7C4CBF}" type="slidenum">
              <a:rPr lang="en-US" altLang="en-US" sz="160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6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889" name="Title 1">
            <a:extLst>
              <a:ext uri="{FF2B5EF4-FFF2-40B4-BE49-F238E27FC236}">
                <a16:creationId xmlns:a16="http://schemas.microsoft.com/office/drawing/2014/main" id="{3E100170-AD35-E14B-A39B-C9E4149938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(Physical) Memory System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41702C-A00A-004C-8D3B-A3B1342986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You need a larger level of storage to manage a small amount of physical memory automatically</a:t>
            </a:r>
          </a:p>
          <a:p>
            <a:pPr marL="342900" lvl="1" indent="0">
              <a:buFont typeface="Wingdings" pitchFamily="2" charset="2"/>
              <a:buNone/>
            </a:pPr>
            <a:r>
              <a:rPr lang="en-US" altLang="en-US" dirty="0">
                <a:ea typeface="ＭＳ Ｐゴシック" panose="020B0600070205080204" pitchFamily="34" charset="-128"/>
                <a:sym typeface="Wingdings" pitchFamily="2" charset="2"/>
              </a:rPr>
              <a:t> Physical memory has a backing store: disk</a:t>
            </a:r>
            <a:endParaRPr lang="en-US" altLang="en-US" dirty="0">
              <a:ea typeface="ＭＳ Ｐゴシック" panose="020B0600070205080204" pitchFamily="34" charset="-128"/>
            </a:endParaRP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r>
              <a:rPr lang="en-US" altLang="en-US" dirty="0">
                <a:ea typeface="ＭＳ Ｐゴシック" panose="020B0600070205080204" pitchFamily="34" charset="-128"/>
              </a:rPr>
              <a:t>We will first start with the physical memory system</a:t>
            </a: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r>
              <a:rPr lang="en-US" altLang="en-US" dirty="0">
                <a:ea typeface="ＭＳ Ｐゴシック" panose="020B0600070205080204" pitchFamily="34" charset="-128"/>
              </a:rPr>
              <a:t>For now, ignore the </a:t>
            </a:r>
            <a:r>
              <a:rPr lang="en-US" altLang="en-US" dirty="0" err="1">
                <a:ea typeface="ＭＳ Ｐゴシック" panose="020B0600070205080204" pitchFamily="34" charset="-128"/>
              </a:rPr>
              <a:t>virtual</a:t>
            </a:r>
            <a:r>
              <a:rPr lang="en-US" altLang="en-US" dirty="0" err="1">
                <a:ea typeface="ＭＳ Ｐゴシック" panose="020B0600070205080204" pitchFamily="34" charset="-128"/>
                <a:sym typeface="Wingdings" pitchFamily="2" charset="2"/>
              </a:rPr>
              <a:t>physical</a:t>
            </a:r>
            <a:r>
              <a:rPr lang="en-US" altLang="en-US" dirty="0">
                <a:ea typeface="ＭＳ Ｐゴシック" panose="020B0600070205080204" pitchFamily="34" charset="-128"/>
                <a:sym typeface="Wingdings" pitchFamily="2" charset="2"/>
              </a:rPr>
              <a:t> </a:t>
            </a:r>
            <a:r>
              <a:rPr lang="en-US" altLang="en-US" dirty="0">
                <a:ea typeface="ＭＳ Ｐゴシック" panose="020B0600070205080204" pitchFamily="34" charset="-128"/>
              </a:rPr>
              <a:t>indirection</a:t>
            </a:r>
          </a:p>
          <a:p>
            <a:pPr marL="342900" lvl="1" indent="0"/>
            <a:endParaRPr lang="en-US" altLang="en-US" dirty="0">
              <a:ea typeface="ＭＳ Ｐゴシック" panose="020B0600070205080204" pitchFamily="34" charset="-128"/>
            </a:endParaRPr>
          </a:p>
          <a:p>
            <a:r>
              <a:rPr lang="en-US" altLang="en-US" dirty="0">
                <a:ea typeface="ＭＳ Ｐゴシック" panose="020B0600070205080204" pitchFamily="34" charset="-128"/>
              </a:rPr>
              <a:t>We will get back to it later, if time permits…</a:t>
            </a: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endParaRPr lang="en-US" altLang="en-US" dirty="0">
              <a:ea typeface="ＭＳ Ｐゴシック" panose="020B0600070205080204" pitchFamily="34" charset="-128"/>
            </a:endParaRPr>
          </a:p>
        </p:txBody>
      </p:sp>
      <p:sp>
        <p:nvSpPr>
          <p:cNvPr id="165891" name="Slide Number Placeholder 3">
            <a:extLst>
              <a:ext uri="{FF2B5EF4-FFF2-40B4-BE49-F238E27FC236}">
                <a16:creationId xmlns:a16="http://schemas.microsoft.com/office/drawing/2014/main" id="{29DC9E74-2377-DE4C-B32E-0EE9DE2A8DF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12046596-7A7A-4E45-A51D-FE2B86E8E9B8}" type="slidenum">
              <a:rPr lang="en-US" altLang="en-US" sz="160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7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913" name="Title 1">
            <a:extLst>
              <a:ext uri="{FF2B5EF4-FFF2-40B4-BE49-F238E27FC236}">
                <a16:creationId xmlns:a16="http://schemas.microsoft.com/office/drawing/2014/main" id="{EA960F7A-CD89-D34B-9BBF-6DED980D8D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400">
                <a:ea typeface="ＭＳ Ｐゴシック" panose="020B0600070205080204" pitchFamily="34" charset="-128"/>
              </a:rPr>
              <a:t>Idealism</a:t>
            </a:r>
          </a:p>
        </p:txBody>
      </p:sp>
      <p:sp>
        <p:nvSpPr>
          <p:cNvPr id="166914" name="Slide Number Placeholder 3">
            <a:extLst>
              <a:ext uri="{FF2B5EF4-FFF2-40B4-BE49-F238E27FC236}">
                <a16:creationId xmlns:a16="http://schemas.microsoft.com/office/drawing/2014/main" id="{7CE45B7C-1924-4C43-ACB0-DA7FE1CA4F4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449B2B2D-54CC-D54D-BA21-B6B29323038D}" type="slidenum">
              <a:rPr lang="en-US" altLang="en-US" sz="1600" i="1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8</a:t>
            </a:fld>
            <a:endParaRPr lang="en-US" altLang="en-US" sz="1600" i="1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sp>
        <p:nvSpPr>
          <p:cNvPr id="166915" name="Rectangle 4">
            <a:extLst>
              <a:ext uri="{FF2B5EF4-FFF2-40B4-BE49-F238E27FC236}">
                <a16:creationId xmlns:a16="http://schemas.microsoft.com/office/drawing/2014/main" id="{5BC49316-AAFE-4F45-A24B-000F513B483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5913" y="1219200"/>
            <a:ext cx="1604962" cy="2041525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166916" name="TextBox 5">
            <a:extLst>
              <a:ext uri="{FF2B5EF4-FFF2-40B4-BE49-F238E27FC236}">
                <a16:creationId xmlns:a16="http://schemas.microsoft.com/office/drawing/2014/main" id="{F48500D1-6364-D24E-AA74-A33B4493E7D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4188" y="1930400"/>
            <a:ext cx="1249362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Instruction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Supply</a:t>
            </a:r>
          </a:p>
        </p:txBody>
      </p:sp>
      <p:sp>
        <p:nvSpPr>
          <p:cNvPr id="166917" name="Rectangle 6">
            <a:extLst>
              <a:ext uri="{FF2B5EF4-FFF2-40B4-BE49-F238E27FC236}">
                <a16:creationId xmlns:a16="http://schemas.microsoft.com/office/drawing/2014/main" id="{C30A0C7D-E40B-C443-BA0A-1523BC3348E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59188" y="1219200"/>
            <a:ext cx="1604962" cy="2041525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166918" name="TextBox 7">
            <a:extLst>
              <a:ext uri="{FF2B5EF4-FFF2-40B4-BE49-F238E27FC236}">
                <a16:creationId xmlns:a16="http://schemas.microsoft.com/office/drawing/2014/main" id="{52237D38-CB6A-8C43-BC8A-3138118DB13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86200" y="1771650"/>
            <a:ext cx="132715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Pipeline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(Instruction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execution)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166919" name="Rectangle 8">
            <a:extLst>
              <a:ext uri="{FF2B5EF4-FFF2-40B4-BE49-F238E27FC236}">
                <a16:creationId xmlns:a16="http://schemas.microsoft.com/office/drawing/2014/main" id="{56FCB21B-9A92-7947-8197-3EC606DE318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37388" y="1219200"/>
            <a:ext cx="1604962" cy="2041525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166920" name="TextBox 9">
            <a:extLst>
              <a:ext uri="{FF2B5EF4-FFF2-40B4-BE49-F238E27FC236}">
                <a16:creationId xmlns:a16="http://schemas.microsoft.com/office/drawing/2014/main" id="{A408D6D6-EF8C-D745-B2D6-CC528D074BA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72350" y="1930400"/>
            <a:ext cx="890588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Data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Supply</a:t>
            </a:r>
          </a:p>
        </p:txBody>
      </p:sp>
      <p:cxnSp>
        <p:nvCxnSpPr>
          <p:cNvPr id="166921" name="Straight Arrow Connector 11">
            <a:extLst>
              <a:ext uri="{FF2B5EF4-FFF2-40B4-BE49-F238E27FC236}">
                <a16:creationId xmlns:a16="http://schemas.microsoft.com/office/drawing/2014/main" id="{34C2C79C-0001-A643-8E44-9CA3A689C8C7}"/>
              </a:ext>
            </a:extLst>
          </p:cNvPr>
          <p:cNvCxnSpPr>
            <a:cxnSpLocks noChangeShapeType="1"/>
            <a:stCxn id="166915" idx="3"/>
            <a:endCxn id="166917" idx="1"/>
          </p:cNvCxnSpPr>
          <p:nvPr/>
        </p:nvCxnSpPr>
        <p:spPr bwMode="auto">
          <a:xfrm>
            <a:off x="1920875" y="2239963"/>
            <a:ext cx="1738313" cy="1587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66922" name="Straight Arrow Connector 13">
            <a:extLst>
              <a:ext uri="{FF2B5EF4-FFF2-40B4-BE49-F238E27FC236}">
                <a16:creationId xmlns:a16="http://schemas.microsoft.com/office/drawing/2014/main" id="{DE1F8FD5-955C-D14A-A5D0-5D338AA517D9}"/>
              </a:ext>
            </a:extLst>
          </p:cNvPr>
          <p:cNvCxnSpPr>
            <a:cxnSpLocks noChangeShapeType="1"/>
            <a:stCxn id="166919" idx="1"/>
            <a:endCxn id="166917" idx="3"/>
          </p:cNvCxnSpPr>
          <p:nvPr/>
        </p:nvCxnSpPr>
        <p:spPr bwMode="auto">
          <a:xfrm rot="10800000">
            <a:off x="5264150" y="2239963"/>
            <a:ext cx="1773238" cy="1587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1756" name="TextBox 15">
            <a:extLst>
              <a:ext uri="{FF2B5EF4-FFF2-40B4-BE49-F238E27FC236}">
                <a16:creationId xmlns:a16="http://schemas.microsoft.com/office/drawing/2014/main" id="{62F631DD-D67F-0041-B8D3-86E7E1FEA14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5913" y="3417888"/>
            <a:ext cx="2378075" cy="2862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- Zero latency access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- Infinite capacity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- Zero cost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- Perfect control flow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Char char="-"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Char char="-"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31757" name="TextBox 16">
            <a:extLst>
              <a:ext uri="{FF2B5EF4-FFF2-40B4-BE49-F238E27FC236}">
                <a16:creationId xmlns:a16="http://schemas.microsoft.com/office/drawing/2014/main" id="{0C573E54-B620-9646-8E3A-E0A977BD64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71838" y="3352800"/>
            <a:ext cx="3200400" cy="3694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Char char="-"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 No pipeline stalls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Char char="-"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Char char="-"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Perfect data flow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  (reg/memory dependencies)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Char char="-"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 Zero-cycle interconnect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  (operand communication)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Char char="-"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 Enough functional units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Char char="-"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Char char="-"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 Zero latency compute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Char char="-"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Char char="-"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31758" name="TextBox 17">
            <a:extLst>
              <a:ext uri="{FF2B5EF4-FFF2-40B4-BE49-F238E27FC236}">
                <a16:creationId xmlns:a16="http://schemas.microsoft.com/office/drawing/2014/main" id="{55AC0C03-616E-844A-B7C3-B3DB406E67B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51625" y="3440113"/>
            <a:ext cx="2378075" cy="2862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Char char="-"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 Zero latency access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Char char="-"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 Infinite capacity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- Infinite bandwidth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Char char="-"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Char char="-"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 Zero cost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Char char="-"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Char char="-"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56" grpId="0"/>
      <p:bldP spid="31757" grpId="0"/>
      <p:bldP spid="3175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937" name="Rectangle 4">
            <a:extLst>
              <a:ext uri="{FF2B5EF4-FFF2-40B4-BE49-F238E27FC236}">
                <a16:creationId xmlns:a16="http://schemas.microsoft.com/office/drawing/2014/main" id="{8C36A614-39B8-6B4D-8A39-97269A06153E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366713" y="1708150"/>
            <a:ext cx="8428037" cy="1720850"/>
          </a:xfrm>
        </p:spPr>
        <p:txBody>
          <a:bodyPr/>
          <a:lstStyle/>
          <a:p>
            <a:pPr algn="ctr" eaLnBrk="1" hangingPunct="1"/>
            <a:r>
              <a:rPr lang="en-US" altLang="en-US" sz="4400" dirty="0">
                <a:ea typeface="ＭＳ Ｐゴシック" panose="020B0600070205080204" pitchFamily="34" charset="-128"/>
              </a:rPr>
              <a:t>Quick Overview of Memory Arrays</a:t>
            </a:r>
          </a:p>
        </p:txBody>
      </p:sp>
      <p:sp>
        <p:nvSpPr>
          <p:cNvPr id="167938" name="Rectangle 5">
            <a:extLst>
              <a:ext uri="{FF2B5EF4-FFF2-40B4-BE49-F238E27FC236}">
                <a16:creationId xmlns:a16="http://schemas.microsoft.com/office/drawing/2014/main" id="{996433C2-E4D4-5A4C-B317-5092809101A1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2900363"/>
          </a:xfrm>
        </p:spPr>
        <p:txBody>
          <a:bodyPr/>
          <a:lstStyle/>
          <a:p>
            <a:pPr eaLnBrk="1" hangingPunct="1"/>
            <a:endParaRPr lang="en-US" altLang="en-US" i="1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26135021"/>
      </p:ext>
    </p:extLst>
  </p:cSld>
  <p:clrMapOvr>
    <a:masterClrMapping/>
  </p:clrMapOvr>
  <p:transition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heme/theme1.xml><?xml version="1.0" encoding="utf-8"?>
<a:theme xmlns:a="http://schemas.openxmlformats.org/drawingml/2006/main" name="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4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7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95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5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7757</TotalTime>
  <Words>1345</Words>
  <Application>Microsoft Macintosh PowerPoint</Application>
  <PresentationFormat>On-screen Show (4:3)</PresentationFormat>
  <Paragraphs>340</Paragraphs>
  <Slides>27</Slides>
  <Notes>13</Notes>
  <HiddenSlides>0</HiddenSlides>
  <MMClips>0</MMClips>
  <ScaleCrop>false</ScaleCrop>
  <HeadingPairs>
    <vt:vector size="8" baseType="variant">
      <vt:variant>
        <vt:lpstr>Fonts Used</vt:lpstr>
      </vt:variant>
      <vt:variant>
        <vt:i4>11</vt:i4>
      </vt:variant>
      <vt:variant>
        <vt:lpstr>Theme</vt:lpstr>
      </vt:variant>
      <vt:variant>
        <vt:i4>5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27</vt:i4>
      </vt:variant>
    </vt:vector>
  </HeadingPairs>
  <TitlesOfParts>
    <vt:vector size="45" baseType="lpstr">
      <vt:lpstr>ＭＳ Ｐゴシック</vt:lpstr>
      <vt:lpstr>ＭＳ Ｐゴシック</vt:lpstr>
      <vt:lpstr>Arial</vt:lpstr>
      <vt:lpstr>Arial Narrow</vt:lpstr>
      <vt:lpstr>Calibri</vt:lpstr>
      <vt:lpstr>Garamond</vt:lpstr>
      <vt:lpstr>Symbol</vt:lpstr>
      <vt:lpstr>Tahoma</vt:lpstr>
      <vt:lpstr>Times New Roman</vt:lpstr>
      <vt:lpstr>Verdana</vt:lpstr>
      <vt:lpstr>Wingdings</vt:lpstr>
      <vt:lpstr>Edge</vt:lpstr>
      <vt:lpstr>4_Edge</vt:lpstr>
      <vt:lpstr>7_Edge</vt:lpstr>
      <vt:lpstr>95_Edge</vt:lpstr>
      <vt:lpstr>5_Edge</vt:lpstr>
      <vt:lpstr>VISIO</vt:lpstr>
      <vt:lpstr>Visio</vt:lpstr>
      <vt:lpstr>Design of Digital Circuits Lecture 22a: Memory Organization  and Memory Technology</vt:lpstr>
      <vt:lpstr>Readings for This Lecture and Next</vt:lpstr>
      <vt:lpstr>A Computing System</vt:lpstr>
      <vt:lpstr>What is A Computer?</vt:lpstr>
      <vt:lpstr>Memory (Programmer’s View) </vt:lpstr>
      <vt:lpstr>Abstraction: Virtual vs. Physical Memory</vt:lpstr>
      <vt:lpstr>(Physical) Memory System</vt:lpstr>
      <vt:lpstr>Idealism</vt:lpstr>
      <vt:lpstr>Quick Overview of Memory Arrays</vt:lpstr>
      <vt:lpstr>How Can We Store Data?</vt:lpstr>
      <vt:lpstr>Array Organization of Memories</vt:lpstr>
      <vt:lpstr>Memory Arrays</vt:lpstr>
      <vt:lpstr>Memory Array Example</vt:lpstr>
      <vt:lpstr>Larger and Wider Memory Array Example</vt:lpstr>
      <vt:lpstr>Memory Array Organization (I)</vt:lpstr>
      <vt:lpstr>Memory Array Organization (II)</vt:lpstr>
      <vt:lpstr>How is Access Controlled?</vt:lpstr>
      <vt:lpstr>Building Larger Memories</vt:lpstr>
      <vt:lpstr>General Principle: Interleaving (Banking)</vt:lpstr>
      <vt:lpstr>Memory Technology: DRAM and SRAM</vt:lpstr>
      <vt:lpstr>Memory Technology: DRAM</vt:lpstr>
      <vt:lpstr>Memory Technology: SRAM</vt:lpstr>
      <vt:lpstr>Memory Bank Organization and Operation</vt:lpstr>
      <vt:lpstr>SRAM (Static Random Access Memory)</vt:lpstr>
      <vt:lpstr>DRAM (Dynamic Random Access Memory)</vt:lpstr>
      <vt:lpstr>DRAM vs. SRAM</vt:lpstr>
      <vt:lpstr>Design of Digital Circuits Lecture 22a: Memory Organization  and Memory Technology</vt:lpstr>
    </vt:vector>
  </TitlesOfParts>
  <Company>Microsoft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18-741  Advanced Computer Architecture Lecture 1: Intro and Basics</dc:title>
  <dc:creator>Onur Mutlu</dc:creator>
  <cp:lastModifiedBy>Onur Mutlu</cp:lastModifiedBy>
  <cp:revision>362</cp:revision>
  <cp:lastPrinted>2017-09-21T09:40:56Z</cp:lastPrinted>
  <dcterms:created xsi:type="dcterms:W3CDTF">2010-09-08T00:51:32Z</dcterms:created>
  <dcterms:modified xsi:type="dcterms:W3CDTF">2019-05-10T21:06:50Z</dcterms:modified>
</cp:coreProperties>
</file>